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304" r:id="rId6"/>
    <p:sldId id="308" r:id="rId7"/>
    <p:sldId id="309" r:id="rId8"/>
    <p:sldId id="31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466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60958" indent="0" algn="r">
              <a:buNone/>
              <a:defRPr>
                <a:solidFill>
                  <a:schemeClr val="tx1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94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7" name="Group 7"/>
          <p:cNvGrpSpPr>
            <a:grpSpLocks noChangeAspect="1"/>
          </p:cNvGrpSpPr>
          <p:nvPr userDrawn="1"/>
        </p:nvGrpSpPr>
        <p:grpSpPr bwMode="auto">
          <a:xfrm>
            <a:off x="10608502" y="69122"/>
            <a:ext cx="1441449" cy="863601"/>
            <a:chOff x="5004048" y="476672"/>
            <a:chExt cx="1933178" cy="115912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90759" y="763612"/>
              <a:ext cx="434327" cy="576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it-IT" sz="2400">
                <a:solidFill>
                  <a:srgbClr val="FFFFFF"/>
                </a:solidFill>
                <a:latin typeface="Constantia" pitchFamily="18" charset="0"/>
              </a:endParaRPr>
            </a:p>
          </p:txBody>
        </p:sp>
        <p:pic>
          <p:nvPicPr>
            <p:cNvPr id="9" name="Picture 2" descr="E:\Documents and Settings\Claude\My Documents\My Webs\eipgzheta\EIPG Images\EIPG Logo Reduced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476672"/>
              <a:ext cx="1933178" cy="115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329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466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2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7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8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6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72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4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867"/>
            </a:lvl1pPr>
            <a:lvl2pPr indent="0" algn="l">
              <a:buNone/>
              <a:defRPr sz="1600"/>
            </a:lvl2pPr>
            <a:lvl3pPr indent="0" algn="l">
              <a:buNone/>
              <a:defRPr sz="1333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3733"/>
            </a:lvl1pPr>
            <a:lvl2pPr>
              <a:defRPr sz="3467"/>
            </a:lvl2pPr>
            <a:lvl3pPr>
              <a:defRPr sz="3200"/>
            </a:lvl3pPr>
            <a:lvl4pPr>
              <a:defRPr sz="2667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6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667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333"/>
              </a:spcBef>
              <a:buFontTx/>
              <a:buNone/>
              <a:defRPr sz="17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20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2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6134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667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indent="-32917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indent="-32917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920" indent="-28040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950671" indent="-28040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316422" indent="-2804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24383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243834" algn="l" rtl="0" eaLnBrk="1" latinLnBrk="0" hangingPunct="1">
        <a:spcBef>
          <a:spcPct val="20000"/>
        </a:spcBef>
        <a:buClr>
          <a:schemeClr val="tx2"/>
        </a:buClr>
        <a:buChar char="•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24383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86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 noChangeAspect="1"/>
          </p:cNvGrpSpPr>
          <p:nvPr/>
        </p:nvGrpSpPr>
        <p:grpSpPr bwMode="auto">
          <a:xfrm>
            <a:off x="10478429" y="0"/>
            <a:ext cx="1628906" cy="978422"/>
            <a:chOff x="1055370" y="104997"/>
            <a:chExt cx="3516630" cy="2111502"/>
          </a:xfrm>
        </p:grpSpPr>
        <p:sp>
          <p:nvSpPr>
            <p:cNvPr id="10" name="Rectangle 9"/>
            <p:cNvSpPr/>
            <p:nvPr/>
          </p:nvSpPr>
          <p:spPr>
            <a:xfrm>
              <a:off x="1404704" y="619486"/>
              <a:ext cx="1152802" cy="10825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onstantia"/>
              </a:endParaRPr>
            </a:p>
          </p:txBody>
        </p:sp>
        <p:pic>
          <p:nvPicPr>
            <p:cNvPr id="11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370" y="104997"/>
              <a:ext cx="3516630" cy="2111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61AB55-7B71-4F25-BB73-C6D6CA73A14F}"/>
              </a:ext>
            </a:extLst>
          </p:cNvPr>
          <p:cNvSpPr txBox="1"/>
          <p:nvPr/>
        </p:nvSpPr>
        <p:spPr>
          <a:xfrm>
            <a:off x="2201333" y="978422"/>
            <a:ext cx="7069667" cy="202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Assembly 2025</a:t>
            </a:r>
            <a:b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Madrid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10 and 11 </a:t>
            </a:r>
            <a:r>
              <a:rPr lang="it-IT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2025</a:t>
            </a:r>
            <a:endParaRPr lang="it-IT" sz="4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CE0B080-15D7-4962-9D90-20261BC9C128}"/>
              </a:ext>
            </a:extLst>
          </p:cNvPr>
          <p:cNvSpPr txBox="1"/>
          <p:nvPr/>
        </p:nvSpPr>
        <p:spPr>
          <a:xfrm>
            <a:off x="2201333" y="3429000"/>
            <a:ext cx="706966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The Netherlands Report</a:t>
            </a:r>
          </a:p>
          <a:p>
            <a:pPr algn="ctr"/>
            <a:endParaRPr lang="it-IT" dirty="0"/>
          </a:p>
          <a:p>
            <a:pPr algn="ctr"/>
            <a:r>
              <a:rPr lang="en-GB" sz="2000" dirty="0"/>
              <a:t>Dutch Industrial Pharmacists Association (NIA)</a:t>
            </a:r>
          </a:p>
          <a:p>
            <a:pPr algn="ctr"/>
            <a:r>
              <a:rPr lang="en-GB" sz="2000" i="1" dirty="0"/>
              <a:t>Patrick Jongeleen</a:t>
            </a:r>
            <a:r>
              <a:rPr lang="it-IT" sz="20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057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Association Insight &amp; </a:t>
            </a:r>
            <a:r>
              <a:rPr lang="it-IT" sz="3200" b="1" dirty="0" err="1">
                <a:latin typeface="+mn-lt"/>
              </a:rPr>
              <a:t>Main</a:t>
            </a:r>
            <a:r>
              <a:rPr lang="it-IT" sz="3200" b="1" dirty="0">
                <a:latin typeface="+mn-lt"/>
              </a:rPr>
              <a:t> Activities 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Membership remains stable: 440 members as of 31 Dec 2024.</a:t>
            </a:r>
          </a:p>
          <a:p>
            <a:r>
              <a:rPr lang="en-GB" dirty="0"/>
              <a:t>Strong engagement with students and young professionals via </a:t>
            </a:r>
            <a:r>
              <a:rPr lang="en-GB" dirty="0" err="1"/>
              <a:t>JongNIA</a:t>
            </a:r>
            <a:r>
              <a:rPr lang="en-GB" dirty="0"/>
              <a:t>, including participation in university career days and dedicated events (e.g., BIG re-registration session, network drinks).</a:t>
            </a:r>
          </a:p>
          <a:p>
            <a:r>
              <a:rPr lang="en-GB" dirty="0"/>
              <a:t>Five events organized, covering topics such as:</a:t>
            </a:r>
          </a:p>
          <a:p>
            <a:pPr lvl="1"/>
            <a:r>
              <a:rPr lang="en-GB" dirty="0"/>
              <a:t>AI in medical literature review (</a:t>
            </a:r>
            <a:r>
              <a:rPr lang="en-GB" dirty="0" err="1"/>
              <a:t>EvidenceHunt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GMP &amp; GDP inspection highlights (in collaboration with Dutch Health Inspectorate)</a:t>
            </a:r>
          </a:p>
          <a:p>
            <a:pPr lvl="1"/>
            <a:r>
              <a:rPr lang="en-GB" dirty="0"/>
              <a:t>“Academic Pharma” lecture by Prof. Teun van Gelder</a:t>
            </a:r>
          </a:p>
          <a:p>
            <a:pPr lvl="1"/>
            <a:r>
              <a:rPr lang="en-GB" dirty="0"/>
              <a:t>Sustainability in pharma (K.N.P.S.V.-NIA Day)</a:t>
            </a:r>
          </a:p>
          <a:p>
            <a:r>
              <a:rPr lang="en-GB" dirty="0"/>
              <a:t>Professional presence at national pharmacy conferences and student association events.</a:t>
            </a:r>
          </a:p>
          <a:p>
            <a:r>
              <a:rPr lang="en-GB" dirty="0"/>
              <a:t>Increased collaboration with external organizations, including KNMP and PAO </a:t>
            </a:r>
            <a:r>
              <a:rPr lang="en-GB" dirty="0" err="1"/>
              <a:t>Farmacie</a:t>
            </a:r>
            <a:r>
              <a:rPr lang="en-GB" dirty="0"/>
              <a:t>.</a:t>
            </a:r>
          </a:p>
          <a:p>
            <a:r>
              <a:rPr lang="en-GB" dirty="0"/>
              <a:t>Active contribution to EIPG via:</a:t>
            </a:r>
          </a:p>
          <a:p>
            <a:pPr lvl="1"/>
            <a:r>
              <a:rPr lang="en-GB" dirty="0"/>
              <a:t>Input to EMA via GMDP IWG spreadsheet</a:t>
            </a:r>
          </a:p>
          <a:p>
            <a:pPr lvl="1"/>
            <a:r>
              <a:rPr lang="en-GB" dirty="0"/>
              <a:t>Participation in EIPG position paper on Environmental Sustainability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792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B3A12-25C9-85D5-589D-88F749336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4E144-2019-2B4D-CA34-78E1C328B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My Association Activity’s Plans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DC6641-2FB5-D12C-3ACF-53757F7CB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Strengthen ties with KNMP, NVFG, and NVZA — including possible joint events.</a:t>
            </a:r>
          </a:p>
          <a:p>
            <a:r>
              <a:rPr lang="en-GB" dirty="0"/>
              <a:t>Explore and formalize a professional profile for industrial pharmacists in the Netherlands.</a:t>
            </a:r>
          </a:p>
          <a:p>
            <a:r>
              <a:rPr lang="en-GB" dirty="0"/>
              <a:t>Further integration of industrial pharmacy perspectives into pharmacy education and training.</a:t>
            </a:r>
          </a:p>
          <a:p>
            <a:r>
              <a:rPr lang="en-GB" dirty="0"/>
              <a:t>Expand online and social media visibility.</a:t>
            </a:r>
          </a:p>
          <a:p>
            <a:r>
              <a:rPr lang="en-GB" dirty="0"/>
              <a:t>Internal discussions underway to explore feasibility of an annual NIA Congress as a flagship member event.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611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C1EFE3-1B2A-ECA2-F38A-F4C7FD38F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1C42A0-8321-A878-110D-C22A8DF3D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What we appreciate as being a member of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0C6A7-0B71-7C0D-D4AB-B2D248E1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/>
          </a:bodyPr>
          <a:lstStyle/>
          <a:p>
            <a:r>
              <a:rPr lang="en-GB" dirty="0"/>
              <a:t>Strong representation of industrial pharmacists at EU level</a:t>
            </a:r>
          </a:p>
          <a:p>
            <a:r>
              <a:rPr lang="en-GB" dirty="0"/>
              <a:t>Access to European-wide surveys and position papers</a:t>
            </a:r>
          </a:p>
          <a:p>
            <a:r>
              <a:rPr lang="en-GB" dirty="0"/>
              <a:t>Opportunities to contribute to regulatory dialogue and policy shaping</a:t>
            </a:r>
          </a:p>
          <a:p>
            <a:r>
              <a:rPr lang="en-GB" dirty="0"/>
              <a:t>Networking and knowledge-sharing at the annual General Assembly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582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5B29B-AB20-81A3-E521-0F9159741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8A880-9BAA-6E1A-61FE-157DBEEA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What we would need more from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7DB987-78A9-8020-17E6-953221F5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/>
          </a:bodyPr>
          <a:lstStyle/>
          <a:p>
            <a:r>
              <a:rPr lang="en-GB" dirty="0"/>
              <a:t>Timely calls for input (to allow national coordination and feedback)</a:t>
            </a:r>
          </a:p>
          <a:p>
            <a:r>
              <a:rPr lang="en-GB" dirty="0"/>
              <a:t>Ready-to-share materials (e.g., for LinkedIn / newsletters)</a:t>
            </a:r>
          </a:p>
          <a:p>
            <a:r>
              <a:rPr lang="en-GB" dirty="0"/>
              <a:t>Clear calendar of upcoming activities / webinars</a:t>
            </a:r>
          </a:p>
          <a:p>
            <a:r>
              <a:rPr lang="en-GB" dirty="0"/>
              <a:t>Visibility of national contributions across member countries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149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9acce1-9541-41f6-8da6-b4f95ddd646e">
      <Terms xmlns="http://schemas.microsoft.com/office/infopath/2007/PartnerControls"/>
    </lcf76f155ced4ddcb4097134ff3c332f>
    <TaxCatchAll xmlns="fdaa7a88-3021-4779-99f6-0d1545c48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A9DA002EAD148B893F206419CFA03" ma:contentTypeVersion="15" ma:contentTypeDescription="Create a new document." ma:contentTypeScope="" ma:versionID="f8be146b234c57f26fa5112b1c1dc584">
  <xsd:schema xmlns:xsd="http://www.w3.org/2001/XMLSchema" xmlns:xs="http://www.w3.org/2001/XMLSchema" xmlns:p="http://schemas.microsoft.com/office/2006/metadata/properties" xmlns:ns2="df9acce1-9541-41f6-8da6-b4f95ddd646e" xmlns:ns3="fdaa7a88-3021-4779-99f6-0d1545c48b50" targetNamespace="http://schemas.microsoft.com/office/2006/metadata/properties" ma:root="true" ma:fieldsID="7b2e4485df421437562a9269bac66910" ns2:_="" ns3:_="">
    <xsd:import namespace="df9acce1-9541-41f6-8da6-b4f95ddd646e"/>
    <xsd:import namespace="fdaa7a88-3021-4779-99f6-0d1545c48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acce1-9541-41f6-8da6-b4f95ddd64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33d3e9c-e49d-4214-b30c-437e853616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a7a88-3021-4779-99f6-0d1545c48b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58e99c5-93c3-4d18-9308-a4307b4c5d42}" ma:internalName="TaxCatchAll" ma:showField="CatchAllData" ma:web="fdaa7a88-3021-4779-99f6-0d1545c48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E11B6B-EA85-4CD8-B01C-683F91B1F9C7}">
  <ds:schemaRefs>
    <ds:schemaRef ds:uri="http://schemas.microsoft.com/office/2006/metadata/properties"/>
    <ds:schemaRef ds:uri="http://schemas.microsoft.com/office/infopath/2007/PartnerControls"/>
    <ds:schemaRef ds:uri="df9acce1-9541-41f6-8da6-b4f95ddd646e"/>
    <ds:schemaRef ds:uri="fdaa7a88-3021-4779-99f6-0d1545c48b50"/>
  </ds:schemaRefs>
</ds:datastoreItem>
</file>

<file path=customXml/itemProps2.xml><?xml version="1.0" encoding="utf-8"?>
<ds:datastoreItem xmlns:ds="http://schemas.openxmlformats.org/officeDocument/2006/customXml" ds:itemID="{C911D177-36B3-489B-AB95-624BB1AC2A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F921D7-778A-4AC6-80FE-16A395419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acce1-9541-41f6-8da6-b4f95ddd646e"/>
    <ds:schemaRef ds:uri="fdaa7a88-3021-4779-99f6-0d1545c48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328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Presentazione standard di PowerPoint</vt:lpstr>
      <vt:lpstr>Association Insight &amp; Main Activities 2024</vt:lpstr>
      <vt:lpstr>My Association Activity’s Plans</vt:lpstr>
      <vt:lpstr>What we appreciate as being a member of EIPG</vt:lpstr>
      <vt:lpstr>What we would need more from EIPG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Piero Iamartino</dc:creator>
  <cp:lastModifiedBy>Piero Iamartino</cp:lastModifiedBy>
  <cp:revision>10</cp:revision>
  <dcterms:created xsi:type="dcterms:W3CDTF">2024-01-17T12:14:57Z</dcterms:created>
  <dcterms:modified xsi:type="dcterms:W3CDTF">2025-06-06T17:32:05Z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0x01010039CA9DA002EAD148B893F206419CFA03</vt:lpwstr>
  </property>
</Properties>
</file>