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sldIdLst>
    <p:sldId id="261" r:id="rId6"/>
    <p:sldId id="260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B6EB8-9F20-D86B-0F6D-870F986CC654}" v="22" dt="2025-04-30T13:26:41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2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15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5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BAC7489-0E08-4ADF-03E1-A891B8ABEDBB}"/>
              </a:ext>
            </a:extLst>
          </p:cNvPr>
          <p:cNvSpPr/>
          <p:nvPr/>
        </p:nvSpPr>
        <p:spPr>
          <a:xfrm>
            <a:off x="2092410" y="1552705"/>
            <a:ext cx="7933037" cy="202650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ysClr val="windowText" lastClr="000000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03E6DDD-AE70-F13F-1448-26DF6590F093}"/>
              </a:ext>
            </a:extLst>
          </p:cNvPr>
          <p:cNvSpPr txBox="1">
            <a:spLocks/>
          </p:cNvSpPr>
          <p:nvPr/>
        </p:nvSpPr>
        <p:spPr>
          <a:xfrm>
            <a:off x="2417806" y="1552705"/>
            <a:ext cx="7356388" cy="1738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endParaRPr lang="en-US" sz="1800" i="1" kern="0" spc="5" dirty="0"/>
          </a:p>
          <a:p>
            <a:pPr marL="12700">
              <a:spcBef>
                <a:spcPts val="100"/>
              </a:spcBef>
            </a:pPr>
            <a:endParaRPr lang="en-US" sz="1800" i="1" kern="0" spc="5" dirty="0"/>
          </a:p>
          <a:p>
            <a:pPr marL="12700">
              <a:spcBef>
                <a:spcPts val="100"/>
              </a:spcBef>
            </a:pPr>
            <a:r>
              <a:rPr lang="en-US" sz="1800" i="1" kern="0" spc="5" dirty="0"/>
              <a:t>ASOCIACIÓN ESPAÑOLA DE FARMACÉUTICOS DE LA INDUSTRIA</a:t>
            </a:r>
            <a:endParaRPr lang="en-US" sz="1800" kern="0" dirty="0"/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Spanish Association of Pharmacists in</a:t>
            </a:r>
            <a:r>
              <a:rPr kumimoji="0" lang="en-US" sz="1800" b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1800" b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Industry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1" kern="0" spc="5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26BD68A-3782-6357-AD66-327E43F988FE}"/>
              </a:ext>
            </a:extLst>
          </p:cNvPr>
          <p:cNvSpPr txBox="1"/>
          <p:nvPr/>
        </p:nvSpPr>
        <p:spPr>
          <a:xfrm>
            <a:off x="9061665" y="5420320"/>
            <a:ext cx="288988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EIPG General Assembly  </a:t>
            </a:r>
            <a:r>
              <a:rPr sz="1600" dirty="0">
                <a:latin typeface="Arial"/>
                <a:cs typeface="Arial"/>
              </a:rPr>
              <a:t>(</a:t>
            </a:r>
            <a:r>
              <a:rPr lang="es-ES" sz="1600" dirty="0">
                <a:latin typeface="Arial"/>
                <a:cs typeface="Arial"/>
              </a:rPr>
              <a:t>Madrid</a:t>
            </a:r>
            <a:r>
              <a:rPr sz="1600" dirty="0">
                <a:latin typeface="Arial"/>
                <a:cs typeface="Arial"/>
              </a:rPr>
              <a:t>,</a:t>
            </a:r>
            <a:r>
              <a:rPr lang="es-ES" sz="1600" dirty="0">
                <a:latin typeface="Arial"/>
                <a:cs typeface="Arial"/>
              </a:rPr>
              <a:t> 10-11 May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202</a:t>
            </a:r>
            <a:r>
              <a:rPr lang="es-ES" sz="1600" spc="5" dirty="0">
                <a:latin typeface="Arial"/>
                <a:cs typeface="Arial"/>
              </a:rPr>
              <a:t>5</a:t>
            </a:r>
            <a:r>
              <a:rPr sz="1600" spc="5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55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9">
            <a:extLst>
              <a:ext uri="{FF2B5EF4-FFF2-40B4-BE49-F238E27FC236}">
                <a16:creationId xmlns:a16="http://schemas.microsoft.com/office/drawing/2014/main" id="{74BB4283-18E3-CD35-46FF-EAB4B6727BD6}"/>
              </a:ext>
            </a:extLst>
          </p:cNvPr>
          <p:cNvSpPr txBox="1">
            <a:spLocks/>
          </p:cNvSpPr>
          <p:nvPr/>
        </p:nvSpPr>
        <p:spPr>
          <a:xfrm>
            <a:off x="839725" y="257556"/>
            <a:ext cx="6780276" cy="525143"/>
          </a:xfrm>
          <a:prstGeom prst="rect">
            <a:avLst/>
          </a:prstGeom>
          <a:solidFill>
            <a:srgbClr val="9A0E92"/>
          </a:solidFill>
        </p:spPr>
        <p:txBody>
          <a:bodyPr vert="horz" wrap="square" lIns="0" tIns="32384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0805">
              <a:spcBef>
                <a:spcPts val="254"/>
              </a:spcBef>
            </a:pPr>
            <a:r>
              <a:rPr lang="es-ES" kern="0" dirty="0" err="1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lang="es-ES" kern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kern="0" dirty="0" err="1">
                <a:solidFill>
                  <a:srgbClr val="FFFFFF"/>
                </a:solidFill>
                <a:latin typeface="Times New Roman"/>
                <a:cs typeface="Times New Roman"/>
              </a:rPr>
              <a:t>Insight</a:t>
            </a:r>
            <a:r>
              <a:rPr lang="es-ES" kern="0" dirty="0">
                <a:solidFill>
                  <a:srgbClr val="FFFFFF"/>
                </a:solidFill>
                <a:latin typeface="Times New Roman"/>
                <a:cs typeface="Times New Roman"/>
              </a:rPr>
              <a:t> &amp; </a:t>
            </a:r>
            <a:r>
              <a:rPr lang="es-ES" kern="0" dirty="0" err="1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lang="es-ES" kern="0" dirty="0">
                <a:solidFill>
                  <a:srgbClr val="FFFFFF"/>
                </a:solidFill>
                <a:latin typeface="Times New Roman"/>
                <a:cs typeface="Times New Roman"/>
              </a:rPr>
              <a:t> 2024</a:t>
            </a:r>
          </a:p>
        </p:txBody>
      </p:sp>
      <p:pic>
        <p:nvPicPr>
          <p:cNvPr id="4" name="Imagen 3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A093C4F9-D498-24D0-FEDD-E090C0930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51" y="1861938"/>
            <a:ext cx="2895688" cy="38609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ADF8EC-3757-B00D-AB17-8B3EA812EE55}"/>
              </a:ext>
            </a:extLst>
          </p:cNvPr>
          <p:cNvSpPr txBox="1"/>
          <p:nvPr/>
        </p:nvSpPr>
        <p:spPr>
          <a:xfrm flipH="1">
            <a:off x="4230647" y="1135144"/>
            <a:ext cx="2804038" cy="5232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New </a:t>
            </a:r>
            <a:r>
              <a:rPr lang="es-ES" sz="1400" dirty="0" err="1"/>
              <a:t>Governing</a:t>
            </a:r>
            <a:r>
              <a:rPr lang="es-ES" sz="1400" dirty="0"/>
              <a:t> </a:t>
            </a:r>
            <a:r>
              <a:rPr lang="es-ES" sz="1400" dirty="0" err="1"/>
              <a:t>Board</a:t>
            </a:r>
            <a:r>
              <a:rPr lang="es-ES" sz="1400" dirty="0"/>
              <a:t> 2024-2028</a:t>
            </a:r>
          </a:p>
          <a:p>
            <a:pPr algn="ctr"/>
            <a:r>
              <a:rPr lang="es-ES" sz="1400" dirty="0" err="1"/>
              <a:t>President</a:t>
            </a:r>
            <a:r>
              <a:rPr lang="es-ES" sz="1400" dirty="0"/>
              <a:t>: ANA LÓPEZ RICO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BDD8FE-B9C2-8DF7-6281-2150962426ED}"/>
              </a:ext>
            </a:extLst>
          </p:cNvPr>
          <p:cNvSpPr txBox="1"/>
          <p:nvPr/>
        </p:nvSpPr>
        <p:spPr>
          <a:xfrm flipH="1">
            <a:off x="746629" y="3375995"/>
            <a:ext cx="3220993" cy="5232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42</a:t>
            </a:r>
            <a:r>
              <a:rPr lang="en-US" sz="1400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AEFI SYMPOSIUM (Madrid, May 8-9). Motto: </a:t>
            </a:r>
            <a:r>
              <a:rPr lang="en-US" sz="1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Innovation and Commitment</a:t>
            </a:r>
            <a:endParaRPr lang="es-ES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91234E-CE1B-34C3-A626-363CE0E3148C}"/>
              </a:ext>
            </a:extLst>
          </p:cNvPr>
          <p:cNvSpPr txBox="1"/>
          <p:nvPr/>
        </p:nvSpPr>
        <p:spPr>
          <a:xfrm flipH="1">
            <a:off x="7314460" y="4031056"/>
            <a:ext cx="3831334" cy="168591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/>
              <a:t>New </a:t>
            </a:r>
            <a:r>
              <a:rPr lang="es-ES" sz="1400" dirty="0" err="1"/>
              <a:t>publications</a:t>
            </a:r>
            <a:r>
              <a:rPr lang="es-ES" sz="1400" dirty="0"/>
              <a:t>: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Institutional video on International Women’s Day (March 8).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Institutional Annual Report 2023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Protocol on the Prevention and Response to sexual harassment and gender-based harassment</a:t>
            </a:r>
            <a:endParaRPr lang="es-ES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EE9025-347B-E7CD-F662-DFD6BA5B263B}"/>
              </a:ext>
            </a:extLst>
          </p:cNvPr>
          <p:cNvSpPr txBox="1"/>
          <p:nvPr/>
        </p:nvSpPr>
        <p:spPr>
          <a:xfrm flipH="1">
            <a:off x="749643" y="2646811"/>
            <a:ext cx="3220994" cy="57329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 collaborating associates 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(New: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Gerflor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Qbd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Group-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Azierta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s-ES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B5E263-1BBE-B0DC-BB03-0FBAFCC6903F}"/>
              </a:ext>
            </a:extLst>
          </p:cNvPr>
          <p:cNvSpPr txBox="1"/>
          <p:nvPr/>
        </p:nvSpPr>
        <p:spPr>
          <a:xfrm flipH="1">
            <a:off x="7294153" y="1805406"/>
            <a:ext cx="3831330" cy="5232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1st. Drug Inspection &amp; Control Conference </a:t>
            </a:r>
          </a:p>
          <a:p>
            <a:r>
              <a:rPr lang="en-US" sz="1400" dirty="0"/>
              <a:t>AEMPS &amp; AEFI (Madrid, March 21)</a:t>
            </a:r>
            <a:endParaRPr lang="es-ES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3C3922-D4AB-C951-7569-F3A2AC594CE4}"/>
              </a:ext>
            </a:extLst>
          </p:cNvPr>
          <p:cNvSpPr txBox="1"/>
          <p:nvPr/>
        </p:nvSpPr>
        <p:spPr>
          <a:xfrm flipH="1">
            <a:off x="749643" y="1752261"/>
            <a:ext cx="3220994" cy="738664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/>
              <a:t>Carmen García </a:t>
            </a:r>
            <a:r>
              <a:rPr lang="es-ES" sz="1400" dirty="0" err="1"/>
              <a:t>elected</a:t>
            </a:r>
            <a:r>
              <a:rPr lang="es-ES" sz="1400" dirty="0"/>
              <a:t> Vice-</a:t>
            </a:r>
            <a:r>
              <a:rPr lang="es-ES" sz="1400" dirty="0" err="1"/>
              <a:t>President</a:t>
            </a:r>
            <a:r>
              <a:rPr lang="es-ES" sz="1400" dirty="0"/>
              <a:t> </a:t>
            </a:r>
            <a:r>
              <a:rPr lang="en-GB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 Technical and Professional Development of the EIPG</a:t>
            </a:r>
            <a:endParaRPr lang="es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EE4861-4338-C608-6C2F-99BB3A130ABA}"/>
              </a:ext>
            </a:extLst>
          </p:cNvPr>
          <p:cNvSpPr txBox="1"/>
          <p:nvPr/>
        </p:nvSpPr>
        <p:spPr>
          <a:xfrm flipH="1">
            <a:off x="7314460" y="2490925"/>
            <a:ext cx="3831332" cy="138499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XX Conference of Pharmacy Students CEFA (Alicante, October 15-17)</a:t>
            </a:r>
          </a:p>
          <a:p>
            <a:endParaRPr lang="en-US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National Conference of Pharmacy Students and recent graduates CONESFAR-FEEF</a:t>
            </a:r>
          </a:p>
          <a:p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(Sevilla, October 24-26) </a:t>
            </a:r>
            <a:endParaRPr lang="es-ES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FFD87A-C93E-9B04-63C1-023294EEB764}"/>
              </a:ext>
            </a:extLst>
          </p:cNvPr>
          <p:cNvSpPr txBox="1"/>
          <p:nvPr/>
        </p:nvSpPr>
        <p:spPr>
          <a:xfrm flipH="1">
            <a:off x="746631" y="4768749"/>
            <a:ext cx="3220991" cy="95410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Best Poster Award at the National Pharmacovigilance Conference </a:t>
            </a:r>
          </a:p>
          <a:p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(Nov. 12-13)</a:t>
            </a:r>
          </a:p>
          <a:p>
            <a:r>
              <a:rPr lang="en-US" sz="1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Pharmacovigilance Working Group</a:t>
            </a:r>
            <a:endParaRPr lang="es-ES" sz="1400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1CDB390-CC09-804F-ECE8-ED4483681AAD}"/>
              </a:ext>
            </a:extLst>
          </p:cNvPr>
          <p:cNvSpPr txBox="1"/>
          <p:nvPr/>
        </p:nvSpPr>
        <p:spPr>
          <a:xfrm flipH="1">
            <a:off x="746629" y="4055101"/>
            <a:ext cx="3203699" cy="57329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n-GB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AEFI Ordinary General Assembly (May 8) 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AEFI Board Meeting (November 22-23) </a:t>
            </a:r>
            <a:endParaRPr lang="es-ES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0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9">
            <a:extLst>
              <a:ext uri="{FF2B5EF4-FFF2-40B4-BE49-F238E27FC236}">
                <a16:creationId xmlns:a16="http://schemas.microsoft.com/office/drawing/2014/main" id="{868A395F-0497-16E1-20C0-BDF6E0B810EF}"/>
              </a:ext>
            </a:extLst>
          </p:cNvPr>
          <p:cNvSpPr txBox="1">
            <a:spLocks/>
          </p:cNvSpPr>
          <p:nvPr/>
        </p:nvSpPr>
        <p:spPr>
          <a:xfrm>
            <a:off x="839725" y="257556"/>
            <a:ext cx="6780276" cy="525143"/>
          </a:xfrm>
          <a:prstGeom prst="rect">
            <a:avLst/>
          </a:prstGeom>
          <a:solidFill>
            <a:srgbClr val="9A0E92"/>
          </a:solidFill>
        </p:spPr>
        <p:txBody>
          <a:bodyPr vert="horz" wrap="square" lIns="0" tIns="32384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0805">
              <a:spcBef>
                <a:spcPts val="254"/>
              </a:spcBef>
            </a:pPr>
            <a:r>
              <a:rPr lang="es-ES" kern="0">
                <a:solidFill>
                  <a:srgbClr val="FFFFFF"/>
                </a:solidFill>
                <a:latin typeface="Times New Roman"/>
                <a:cs typeface="Times New Roman"/>
              </a:rPr>
              <a:t>Activity Plans 2025-2026</a:t>
            </a:r>
            <a:endParaRPr lang="es-ES" kern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C1730A7B-8D96-2EEF-D1D1-F916EA2ACA08}"/>
              </a:ext>
            </a:extLst>
          </p:cNvPr>
          <p:cNvSpPr/>
          <p:nvPr/>
        </p:nvSpPr>
        <p:spPr>
          <a:xfrm>
            <a:off x="839725" y="1289563"/>
            <a:ext cx="10361160" cy="42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03040" rIns="0" bIns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tabLst>
                <a:tab pos="355680" algn="l"/>
              </a:tabLst>
            </a:pPr>
            <a:r>
              <a:rPr lang="es-ES" sz="2000" b="1" u="sng" spc="-12" dirty="0" err="1">
                <a:solidFill>
                  <a:schemeClr val="dk1"/>
                </a:solidFill>
                <a:latin typeface="Calibri"/>
              </a:rPr>
              <a:t>Main</a:t>
            </a:r>
            <a:r>
              <a:rPr lang="es-ES" sz="2000" b="1" u="sng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b="1" u="sng" spc="-12" dirty="0" err="1">
                <a:solidFill>
                  <a:schemeClr val="dk1"/>
                </a:solidFill>
                <a:latin typeface="Calibri"/>
              </a:rPr>
              <a:t>objectives</a:t>
            </a:r>
            <a:endParaRPr lang="es-ES" sz="2000" b="1" u="sng" spc="-12" dirty="0">
              <a:solidFill>
                <a:schemeClr val="dk1"/>
              </a:solidFill>
              <a:latin typeface="Calibri"/>
            </a:endParaRPr>
          </a:p>
          <a:p>
            <a:pPr marL="118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tabLst>
                <a:tab pos="355680" algn="l"/>
              </a:tabLst>
            </a:pPr>
            <a:endParaRPr lang="es-ES" sz="2000" spc="-12" dirty="0">
              <a:solidFill>
                <a:schemeClr val="dk1"/>
              </a:solidFill>
              <a:latin typeface="Calibri"/>
            </a:endParaRPr>
          </a:p>
          <a:p>
            <a:pPr marL="354780" indent="-34290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5680" algn="l"/>
              </a:tabLst>
            </a:pP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Strengthen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our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position as a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scientific-technical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association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in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the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sector.</a:t>
            </a:r>
          </a:p>
          <a:p>
            <a:pPr marL="354960" indent="-3430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endParaRPr lang="es-ES" sz="2000" b="0" strike="noStrike" spc="-12" dirty="0">
              <a:solidFill>
                <a:schemeClr val="dk1"/>
              </a:solidFill>
              <a:latin typeface="Calibri"/>
            </a:endParaRPr>
          </a:p>
          <a:p>
            <a:pPr marL="354960" indent="-3430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Improve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the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visibility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of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the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Association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.</a:t>
            </a:r>
          </a:p>
          <a:p>
            <a:pPr marL="354960" indent="-3430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endParaRPr lang="es-ES" sz="2000" b="0" strike="noStrike" spc="-12" dirty="0">
              <a:solidFill>
                <a:schemeClr val="dk1"/>
              </a:solidFill>
              <a:latin typeface="Calibri"/>
            </a:endParaRPr>
          </a:p>
          <a:p>
            <a:pPr marL="354960" indent="-3430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s-ES" sz="2000" b="0" strike="noStrike" spc="-12" dirty="0" err="1">
                <a:solidFill>
                  <a:schemeClr val="dk1"/>
                </a:solidFill>
                <a:latin typeface="Calibri"/>
              </a:rPr>
              <a:t>Increase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/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mantain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the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number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of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associates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and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partner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companies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.</a:t>
            </a:r>
          </a:p>
          <a:p>
            <a:pPr marL="118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tabLst>
                <a:tab pos="355680" algn="l"/>
              </a:tabLst>
            </a:pPr>
            <a:endParaRPr lang="es-ES" sz="2000" b="0" strike="noStrike" spc="-12" dirty="0">
              <a:solidFill>
                <a:schemeClr val="dk1"/>
              </a:solidFill>
              <a:latin typeface="Calibri"/>
            </a:endParaRPr>
          </a:p>
          <a:p>
            <a:pPr marL="118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tabLst>
                <a:tab pos="355680" algn="l"/>
              </a:tabLst>
            </a:pPr>
            <a:r>
              <a:rPr lang="es-ES" sz="2000" b="1" u="sng" strike="noStrike" spc="-12" dirty="0">
                <a:solidFill>
                  <a:schemeClr val="dk1"/>
                </a:solidFill>
                <a:latin typeface="Calibri"/>
              </a:rPr>
              <a:t>News</a:t>
            </a:r>
          </a:p>
          <a:p>
            <a:pPr marL="354960" indent="-3430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endParaRPr lang="es-ES" sz="2000" b="0" strike="noStrike" spc="-12" dirty="0">
              <a:solidFill>
                <a:schemeClr val="dk1"/>
              </a:solidFill>
              <a:latin typeface="Calibri"/>
            </a:endParaRPr>
          </a:p>
          <a:p>
            <a:pPr marL="354960" indent="-3430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s-ES" sz="2000" b="0" strike="noStrike" spc="-12" dirty="0">
                <a:solidFill>
                  <a:schemeClr val="dk1"/>
                </a:solidFill>
                <a:latin typeface="Calibri"/>
              </a:rPr>
              <a:t>New </a:t>
            </a:r>
            <a:r>
              <a:rPr lang="es-ES" sz="2000" b="0" strike="noStrike" spc="-12" dirty="0" err="1">
                <a:solidFill>
                  <a:schemeClr val="dk1"/>
                </a:solidFill>
                <a:latin typeface="Calibri"/>
              </a:rPr>
              <a:t>format</a:t>
            </a:r>
            <a:r>
              <a:rPr lang="es-ES" sz="2000" b="0" strike="noStrike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b="0" strike="noStrike" spc="-12" dirty="0" err="1">
                <a:solidFill>
                  <a:schemeClr val="dk1"/>
                </a:solidFill>
                <a:latin typeface="Calibri"/>
              </a:rPr>
              <a:t>of</a:t>
            </a:r>
            <a:r>
              <a:rPr lang="es-ES" sz="2000" b="0" strike="noStrike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AEFI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Symposium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2026.</a:t>
            </a:r>
          </a:p>
          <a:p>
            <a:pPr defTabSz="914400">
              <a:lnSpc>
                <a:spcPct val="100000"/>
              </a:lnSpc>
              <a:spcBef>
                <a:spcPts val="1500"/>
              </a:spcBef>
              <a:tabLst>
                <a:tab pos="173520" algn="l"/>
              </a:tabLst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37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68DC-5110-F2D0-1062-56F135A58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9">
            <a:extLst>
              <a:ext uri="{FF2B5EF4-FFF2-40B4-BE49-F238E27FC236}">
                <a16:creationId xmlns:a16="http://schemas.microsoft.com/office/drawing/2014/main" id="{FFF82844-666F-D21A-6744-B3EE934C3F88}"/>
              </a:ext>
            </a:extLst>
          </p:cNvPr>
          <p:cNvSpPr txBox="1">
            <a:spLocks/>
          </p:cNvSpPr>
          <p:nvPr/>
        </p:nvSpPr>
        <p:spPr>
          <a:xfrm>
            <a:off x="839724" y="257556"/>
            <a:ext cx="7542276" cy="525143"/>
          </a:xfrm>
          <a:prstGeom prst="rect">
            <a:avLst/>
          </a:prstGeom>
          <a:solidFill>
            <a:srgbClr val="9A0E92"/>
          </a:solidFill>
        </p:spPr>
        <p:txBody>
          <a:bodyPr vert="horz" wrap="square" lIns="0" tIns="32384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0805">
              <a:spcBef>
                <a:spcPts val="254"/>
              </a:spcBef>
            </a:pPr>
            <a:r>
              <a:rPr lang="en-US" kern="0">
                <a:solidFill>
                  <a:srgbClr val="FFFFFF"/>
                </a:solidFill>
                <a:latin typeface="Times New Roman"/>
                <a:cs typeface="Times New Roman"/>
              </a:rPr>
              <a:t>What is appreciated form EIPG…</a:t>
            </a:r>
            <a:endParaRPr lang="en-US" kern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E7D3430C-5D4C-1F48-750C-68EB25CBA799}"/>
              </a:ext>
            </a:extLst>
          </p:cNvPr>
          <p:cNvSpPr/>
          <p:nvPr/>
        </p:nvSpPr>
        <p:spPr>
          <a:xfrm>
            <a:off x="1014274" y="1503747"/>
            <a:ext cx="10361160" cy="3198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03040" rIns="0" bIns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0" indent="-3430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s-ES" sz="2000" b="0" strike="noStrike" spc="-12" dirty="0" err="1">
                <a:solidFill>
                  <a:schemeClr val="dk1"/>
                </a:solidFill>
                <a:latin typeface="Calibri"/>
              </a:rPr>
              <a:t>Annual</a:t>
            </a:r>
            <a:r>
              <a:rPr lang="es-ES" sz="2000" b="0" strike="noStrike" spc="-12" dirty="0">
                <a:solidFill>
                  <a:schemeClr val="dk1"/>
                </a:solidFill>
                <a:latin typeface="Calibri"/>
              </a:rPr>
              <a:t> EIPG General </a:t>
            </a:r>
            <a:r>
              <a:rPr lang="es-ES" sz="2000" b="0" strike="noStrike" spc="-12" dirty="0" err="1">
                <a:solidFill>
                  <a:schemeClr val="dk1"/>
                </a:solidFill>
                <a:latin typeface="Calibri"/>
              </a:rPr>
              <a:t>Assembly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: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networking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between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 </a:t>
            </a:r>
            <a:r>
              <a:rPr lang="es-ES" sz="2000" spc="-12" dirty="0" err="1">
                <a:solidFill>
                  <a:schemeClr val="dk1"/>
                </a:solidFill>
                <a:latin typeface="Calibri"/>
              </a:rPr>
              <a:t>countries</a:t>
            </a:r>
            <a:r>
              <a:rPr lang="es-ES" sz="2000" spc="-12" dirty="0">
                <a:solidFill>
                  <a:schemeClr val="dk1"/>
                </a:solidFill>
                <a:latin typeface="Calibri"/>
              </a:rPr>
              <a:t>.</a:t>
            </a: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"/>
              </a:spcBef>
              <a:tabLst>
                <a:tab pos="35568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Expert contribution of European legislative consultations and other relevant documents.</a:t>
            </a: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Regular contact with European Commission and other regulatory Healthcare Administration agents.</a:t>
            </a: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Focused on educational and industrial pharmacists issues.</a:t>
            </a:r>
          </a:p>
          <a:p>
            <a:pPr defTabSz="914400">
              <a:lnSpc>
                <a:spcPct val="100000"/>
              </a:lnSpc>
              <a:spcBef>
                <a:spcPts val="1500"/>
              </a:spcBef>
              <a:tabLst>
                <a:tab pos="173520" algn="l"/>
              </a:tabLst>
            </a:pPr>
            <a:r>
              <a:rPr lang="es-ES" sz="2200" b="0" strike="noStrike" spc="-1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3370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9">
            <a:extLst>
              <a:ext uri="{FF2B5EF4-FFF2-40B4-BE49-F238E27FC236}">
                <a16:creationId xmlns:a16="http://schemas.microsoft.com/office/drawing/2014/main" id="{F7042988-7EBE-4BB2-F7BA-8988AB48116A}"/>
              </a:ext>
            </a:extLst>
          </p:cNvPr>
          <p:cNvSpPr txBox="1">
            <a:spLocks/>
          </p:cNvSpPr>
          <p:nvPr/>
        </p:nvSpPr>
        <p:spPr>
          <a:xfrm>
            <a:off x="839724" y="257556"/>
            <a:ext cx="7389876" cy="525143"/>
          </a:xfrm>
          <a:prstGeom prst="rect">
            <a:avLst/>
          </a:prstGeom>
          <a:solidFill>
            <a:srgbClr val="9A0E92"/>
          </a:solidFill>
        </p:spPr>
        <p:txBody>
          <a:bodyPr vert="horz" wrap="square" lIns="0" tIns="32384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0805">
              <a:spcBef>
                <a:spcPts val="254"/>
              </a:spcBef>
            </a:pPr>
            <a:r>
              <a:rPr lang="en-US" kern="0">
                <a:solidFill>
                  <a:srgbClr val="FFFFFF"/>
                </a:solidFill>
                <a:latin typeface="Times New Roman"/>
                <a:cs typeface="Times New Roman"/>
              </a:rPr>
              <a:t>What is expected from EIPG…</a:t>
            </a:r>
            <a:endParaRPr lang="en-US" kern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BB40D0D3-5716-B7BC-83AE-4897BC1A4CA9}"/>
              </a:ext>
            </a:extLst>
          </p:cNvPr>
          <p:cNvSpPr/>
          <p:nvPr/>
        </p:nvSpPr>
        <p:spPr>
          <a:xfrm>
            <a:off x="915420" y="918861"/>
            <a:ext cx="10361160" cy="5316840"/>
          </a:xfrm>
          <a:prstGeom prst="rect">
            <a:avLst/>
          </a:prstGeom>
          <a:noFill/>
          <a:ln w="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03040" rIns="0" bIns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</a:defRPr>
            </a:lvl9pPr>
          </a:lstStyle>
          <a:p>
            <a:pPr marL="354960" indent="-343080" algn="just" defTabSz="91440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Expert groups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for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discussion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and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write position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papers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for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new /innovative subjects of interest of pharmacists working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in</a:t>
            </a:r>
            <a:r>
              <a:rPr lang="en-US" sz="2000" b="0" strike="noStrike" spc="58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Industry.</a:t>
            </a: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"/>
              </a:spcBef>
              <a:tabLst>
                <a:tab pos="35568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Annual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or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biannually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position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paper about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the current situation of the  pharmacists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and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their role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the</a:t>
            </a:r>
            <a:r>
              <a:rPr lang="en-US" sz="2000" b="0" strike="noStrike" spc="32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Industry.</a:t>
            </a: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"/>
              </a:spcBef>
              <a:tabLst>
                <a:tab pos="35568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Review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and update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CPD (Continuing Professional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Development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for 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Qualified Persons/Regulatory</a:t>
            </a:r>
            <a:r>
              <a:rPr lang="en-US" sz="2000" b="0" strike="noStrike" spc="-86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Affairs).</a:t>
            </a: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5"/>
              </a:spcBef>
              <a:tabLst>
                <a:tab pos="35568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EIPG’s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membership fee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is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too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high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and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there are important differences 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among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all the member states’ contributions.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AEFI’s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associates should see  an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added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value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the relationship with the</a:t>
            </a:r>
            <a:r>
              <a:rPr lang="en-US" sz="2000" b="0" strike="noStrike" spc="29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Group.</a:t>
            </a: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"/>
              </a:spcBef>
              <a:tabLst>
                <a:tab pos="35568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4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Follow-up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on consolidated responses to documents issued by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EMA </a:t>
            </a:r>
            <a:r>
              <a:rPr lang="en-US" sz="2000" b="0" strike="noStrike" spc="-12" dirty="0">
                <a:solidFill>
                  <a:srgbClr val="000000"/>
                </a:solidFill>
                <a:latin typeface="Calibri"/>
              </a:rPr>
              <a:t>and  other European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institutions for public</a:t>
            </a:r>
            <a:r>
              <a:rPr lang="en-US" sz="2000" b="0" strike="noStrike" spc="43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7" dirty="0">
                <a:solidFill>
                  <a:srgbClr val="000000"/>
                </a:solidFill>
                <a:latin typeface="Calibri"/>
              </a:rPr>
              <a:t>consultation.</a:t>
            </a: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500"/>
              </a:spcBef>
              <a:tabLst>
                <a:tab pos="173520" algn="l"/>
              </a:tabLst>
            </a:pPr>
            <a:endParaRPr lang="es-E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327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Aefi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1" id="{863CC2A0-BB6A-45AD-85AF-BD0B7BB4ADD3}" vid="{1609969F-0D13-413B-A3AA-BB1F2B57A8A5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1" id="{863CC2A0-BB6A-45AD-85AF-BD0B7BB4ADD3}" vid="{D52227E5-1EC1-4E4F-9443-3C7CA597071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A9DA002EAD148B893F206419CFA03" ma:contentTypeVersion="15" ma:contentTypeDescription="Create a new document." ma:contentTypeScope="" ma:versionID="f8be146b234c57f26fa5112b1c1dc584">
  <xsd:schema xmlns:xsd="http://www.w3.org/2001/XMLSchema" xmlns:xs="http://www.w3.org/2001/XMLSchema" xmlns:p="http://schemas.microsoft.com/office/2006/metadata/properties" xmlns:ns2="df9acce1-9541-41f6-8da6-b4f95ddd646e" xmlns:ns3="fdaa7a88-3021-4779-99f6-0d1545c48b50" targetNamespace="http://schemas.microsoft.com/office/2006/metadata/properties" ma:root="true" ma:fieldsID="7b2e4485df421437562a9269bac66910" ns2:_="" ns3:_="">
    <xsd:import namespace="df9acce1-9541-41f6-8da6-b4f95ddd646e"/>
    <xsd:import namespace="fdaa7a88-3021-4779-99f6-0d1545c48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acce1-9541-41f6-8da6-b4f95ddd6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3d3e9c-e49d-4214-b30c-437e85361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a7a88-3021-4779-99f6-0d1545c48b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8e99c5-93c3-4d18-9308-a4307b4c5d42}" ma:internalName="TaxCatchAll" ma:showField="CatchAllData" ma:web="fdaa7a88-3021-4779-99f6-0d1545c48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9acce1-9541-41f6-8da6-b4f95ddd646e">
      <Terms xmlns="http://schemas.microsoft.com/office/infopath/2007/PartnerControls"/>
    </lcf76f155ced4ddcb4097134ff3c332f>
    <TaxCatchAll xmlns="fdaa7a88-3021-4779-99f6-0d1545c48b50" xsi:nil="true"/>
  </documentManagement>
</p:properties>
</file>

<file path=customXml/itemProps1.xml><?xml version="1.0" encoding="utf-8"?>
<ds:datastoreItem xmlns:ds="http://schemas.openxmlformats.org/officeDocument/2006/customXml" ds:itemID="{FC601A37-0365-456F-9B20-E17733918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9B18F1-0861-4FBD-8FEB-3492C759A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9acce1-9541-41f6-8da6-b4f95ddd646e"/>
    <ds:schemaRef ds:uri="fdaa7a88-3021-4779-99f6-0d1545c48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AF5B59-AAC2-4488-87DE-E6A9CC0B9A68}">
  <ds:schemaRefs>
    <ds:schemaRef ds:uri="http://schemas.microsoft.com/office/2006/metadata/properties"/>
    <ds:schemaRef ds:uri="http://schemas.microsoft.com/office/infopath/2007/PartnerControls"/>
    <ds:schemaRef ds:uri="df9acce1-9541-41f6-8da6-b4f95ddd646e"/>
    <ds:schemaRef ds:uri="fdaa7a88-3021-4779-99f6-0d1545c48b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Presentación1_AEFI</Template>
  <TotalTime>57</TotalTime>
  <Words>379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TemaAefiV1</vt:lpstr>
      <vt:lpstr>1_Tema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Emma Fernández</dc:creator>
  <cp:lastModifiedBy>Piero Iamartino</cp:lastModifiedBy>
  <cp:revision>12</cp:revision>
  <dcterms:created xsi:type="dcterms:W3CDTF">2025-04-30T10:15:44Z</dcterms:created>
  <dcterms:modified xsi:type="dcterms:W3CDTF">2025-06-06T17:20:54Z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0x01010039CA9DA002EAD148B893F206419CFA03</vt:lpwstr>
  </property>
</Properties>
</file>