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304" r:id="rId6"/>
    <p:sldId id="305" r:id="rId7"/>
    <p:sldId id="306" r:id="rId8"/>
    <p:sldId id="307"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A4E036-A9BC-406B-AD51-CFECD1CE5C3B}" v="1" dt="2025-05-08T23:33:33.8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45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7466"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60958" indent="0" algn="r">
              <a:buNone/>
              <a:defRPr>
                <a:solidFill>
                  <a:schemeClr val="tx1"/>
                </a:solidFill>
              </a:defRPr>
            </a:lvl1pPr>
            <a:lvl2pPr marL="609585" indent="0" algn="ctr">
              <a:buNone/>
            </a:lvl2pPr>
            <a:lvl3pPr marL="1219170" indent="0" algn="ctr">
              <a:buNone/>
            </a:lvl3pPr>
            <a:lvl4pPr marL="1828754" indent="0" algn="ctr">
              <a:buNone/>
            </a:lvl4pPr>
            <a:lvl5pPr marL="2438339" indent="0" algn="ctr">
              <a:buNone/>
            </a:lvl5pPr>
            <a:lvl6pPr marL="3047924" indent="0" algn="ctr">
              <a:buNone/>
            </a:lvl6pPr>
            <a:lvl7pPr marL="3657509" indent="0" algn="ctr">
              <a:buNone/>
            </a:lvl7pPr>
            <a:lvl8pPr marL="4267093" indent="0" algn="ctr">
              <a:buNone/>
            </a:lvl8pPr>
            <a:lvl9pPr marL="4876678"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0A934F2-D1B4-4411-93CD-A410E445B827}" type="datetimeFigureOut">
              <a:rPr lang="en-GB" smtClean="0"/>
              <a:t>06/06/2025</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25120943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A934F2-D1B4-4411-93CD-A410E445B827}"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363735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1"/>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1"/>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A934F2-D1B4-4411-93CD-A410E445B827}"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105715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0A934F2-D1B4-4411-93CD-A410E445B827}"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4487E9-3E7D-415D-A6DD-D06C7BA7E97A}" type="slidenum">
              <a:rPr lang="en-GB" smtClean="0"/>
              <a:t>‹N›</a:t>
            </a:fld>
            <a:endParaRPr lang="en-GB"/>
          </a:p>
        </p:txBody>
      </p:sp>
      <p:grpSp>
        <p:nvGrpSpPr>
          <p:cNvPr id="7" name="Group 7"/>
          <p:cNvGrpSpPr>
            <a:grpSpLocks noChangeAspect="1"/>
          </p:cNvGrpSpPr>
          <p:nvPr userDrawn="1"/>
        </p:nvGrpSpPr>
        <p:grpSpPr bwMode="auto">
          <a:xfrm>
            <a:off x="10608502" y="69122"/>
            <a:ext cx="1441449" cy="863601"/>
            <a:chOff x="5004048" y="476672"/>
            <a:chExt cx="1933178" cy="1159122"/>
          </a:xfrm>
        </p:grpSpPr>
        <p:sp>
          <p:nvSpPr>
            <p:cNvPr id="8" name="Rectangle 7"/>
            <p:cNvSpPr>
              <a:spLocks noChangeArrowheads="1"/>
            </p:cNvSpPr>
            <p:nvPr/>
          </p:nvSpPr>
          <p:spPr bwMode="auto">
            <a:xfrm>
              <a:off x="5290759" y="763612"/>
              <a:ext cx="434327" cy="576720"/>
            </a:xfrm>
            <a:prstGeom prst="rect">
              <a:avLst/>
            </a:prstGeom>
            <a:solidFill>
              <a:srgbClr val="FFFFFF"/>
            </a:solidFill>
            <a:ln>
              <a:noFill/>
            </a:ln>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it-IT" sz="2400">
                <a:solidFill>
                  <a:srgbClr val="FFFFFF"/>
                </a:solidFill>
                <a:latin typeface="Constantia" pitchFamily="18" charset="0"/>
              </a:endParaRPr>
            </a:p>
          </p:txBody>
        </p:sp>
        <p:pic>
          <p:nvPicPr>
            <p:cNvPr id="9" name="Picture 2" descr="E:\Documents and Settings\Claude\My Documents\My Webs\eipgzheta\EIPG Images\EIPG Logo Reduced.jpg"/>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004048" y="476672"/>
              <a:ext cx="1933178" cy="1159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332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7466"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933">
                <a:solidFill>
                  <a:schemeClr val="tx1"/>
                </a:solidFill>
              </a:defRPr>
            </a:lvl1pPr>
            <a:lvl2pPr>
              <a:buNone/>
              <a:defRPr sz="2400">
                <a:solidFill>
                  <a:schemeClr val="tx1">
                    <a:tint val="75000"/>
                  </a:schemeClr>
                </a:solidFill>
              </a:defRPr>
            </a:lvl2pPr>
            <a:lvl3pPr>
              <a:buNone/>
              <a:defRPr sz="2133">
                <a:solidFill>
                  <a:schemeClr val="tx1">
                    <a:tint val="75000"/>
                  </a:schemeClr>
                </a:solidFill>
              </a:defRPr>
            </a:lvl3pPr>
            <a:lvl4pPr>
              <a:buNone/>
              <a:defRPr sz="1867">
                <a:solidFill>
                  <a:schemeClr val="tx1">
                    <a:tint val="75000"/>
                  </a:schemeClr>
                </a:solidFill>
              </a:defRPr>
            </a:lvl4pPr>
            <a:lvl5pPr>
              <a:buNone/>
              <a:defRPr sz="1867">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0A934F2-D1B4-4411-93CD-A410E445B827}"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357312561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3467"/>
            </a:lvl1pPr>
            <a:lvl2pPr>
              <a:defRPr sz="3200"/>
            </a:lvl2pPr>
            <a:lvl3pPr>
              <a:defRPr sz="2667"/>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3467"/>
            </a:lvl1pPr>
            <a:lvl2pPr>
              <a:defRPr sz="3200"/>
            </a:lvl2pPr>
            <a:lvl3pPr>
              <a:defRPr sz="2667"/>
            </a:lvl3pPr>
            <a:lvl4pPr>
              <a:defRPr sz="2400"/>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0A934F2-D1B4-4411-93CD-A410E445B827}"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1671495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3200" b="1" cap="none" baseline="0">
                <a:solidFill>
                  <a:schemeClr val="tx2"/>
                </a:solidFill>
                <a:effectLst/>
              </a:defRPr>
            </a:lvl1pPr>
            <a:lvl2pPr>
              <a:buNone/>
              <a:defRPr sz="2667" b="1"/>
            </a:lvl2pPr>
            <a:lvl3pPr>
              <a:buNone/>
              <a:defRPr sz="2400" b="1"/>
            </a:lvl3pPr>
            <a:lvl4pPr>
              <a:buNone/>
              <a:defRPr sz="2133" b="1"/>
            </a:lvl4pPr>
            <a:lvl5pPr>
              <a:buNone/>
              <a:defRPr sz="2133"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1859757"/>
            <a:ext cx="5389033" cy="654843"/>
          </a:xfrm>
        </p:spPr>
        <p:txBody>
          <a:bodyPr lIns="45720" tIns="0" rIns="45720" bIns="0" anchor="ctr"/>
          <a:lstStyle>
            <a:lvl1pPr marL="0" indent="0">
              <a:buNone/>
              <a:defRPr sz="3200" b="1" cap="none" baseline="0">
                <a:solidFill>
                  <a:schemeClr val="tx2"/>
                </a:solidFill>
                <a:effectLst/>
              </a:defRPr>
            </a:lvl1pPr>
            <a:lvl2pPr>
              <a:buNone/>
              <a:defRPr sz="2667" b="1"/>
            </a:lvl2pPr>
            <a:lvl3pPr>
              <a:buNone/>
              <a:defRPr sz="2400" b="1"/>
            </a:lvl3pPr>
            <a:lvl4pPr>
              <a:buNone/>
              <a:defRPr sz="2133" b="1"/>
            </a:lvl4pPr>
            <a:lvl5pPr>
              <a:buNone/>
              <a:defRPr sz="2133"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933"/>
            </a:lvl1pPr>
            <a:lvl2pPr>
              <a:defRPr sz="2667"/>
            </a:lvl2pPr>
            <a:lvl3pPr>
              <a:defRPr sz="2400"/>
            </a:lvl3pPr>
            <a:lvl4pPr>
              <a:defRPr sz="2133"/>
            </a:lvl4pPr>
            <a:lvl5pPr>
              <a:defRPr sz="2133"/>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9" y="2514600"/>
            <a:ext cx="5389033" cy="3845720"/>
          </a:xfrm>
        </p:spPr>
        <p:txBody>
          <a:bodyPr tIns="0"/>
          <a:lstStyle>
            <a:lvl1pPr>
              <a:defRPr sz="2933"/>
            </a:lvl1pPr>
            <a:lvl2pPr>
              <a:defRPr sz="2667"/>
            </a:lvl2pPr>
            <a:lvl3pPr>
              <a:defRPr sz="2400"/>
            </a:lvl3pPr>
            <a:lvl4pPr>
              <a:defRPr sz="2133"/>
            </a:lvl4pPr>
            <a:lvl5pPr>
              <a:defRPr sz="2133"/>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0A934F2-D1B4-4411-93CD-A410E445B827}" type="datetimeFigureOut">
              <a:rPr lang="en-GB" smtClean="0"/>
              <a:t>06/06/2025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3825282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6667"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0A934F2-D1B4-4411-93CD-A410E445B827}" type="datetimeFigureOut">
              <a:rPr lang="en-GB" smtClean="0"/>
              <a:t>06/06/2025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2788725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A934F2-D1B4-4411-93CD-A410E445B827}" type="datetimeFigureOut">
              <a:rPr lang="en-GB" smtClean="0"/>
              <a:t>06/06/2025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243924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1"/>
          </a:xfrm>
        </p:spPr>
        <p:txBody>
          <a:bodyPr lIns="0" anchor="b">
            <a:noAutofit/>
          </a:bodyPr>
          <a:lstStyle>
            <a:lvl1pPr algn="l" rtl="0">
              <a:spcBef>
                <a:spcPct val="0"/>
              </a:spcBef>
              <a:buNone/>
              <a:defRPr sz="3467"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867"/>
            </a:lvl1pPr>
            <a:lvl2pPr indent="0" algn="l">
              <a:buNone/>
              <a:defRPr sz="1600"/>
            </a:lvl2pPr>
            <a:lvl3pPr indent="0" algn="l">
              <a:buNone/>
              <a:defRPr sz="1333"/>
            </a:lvl3pPr>
            <a:lvl4pPr indent="0" algn="l">
              <a:buNone/>
              <a:defRPr sz="1200"/>
            </a:lvl4pPr>
            <a:lvl5pPr indent="0" algn="l">
              <a:buNone/>
              <a:defRPr sz="12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3733"/>
            </a:lvl1pPr>
            <a:lvl2pPr>
              <a:defRPr sz="3467"/>
            </a:lvl2pPr>
            <a:lvl3pPr>
              <a:defRPr sz="3200"/>
            </a:lvl3pPr>
            <a:lvl4pPr>
              <a:defRPr sz="2667"/>
            </a:lvl4pPr>
            <a:lvl5pPr>
              <a:defRPr sz="24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0A934F2-D1B4-4411-93CD-A410E445B827}"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4487E9-3E7D-415D-A6DD-D06C7BA7E97A}" type="slidenum">
              <a:rPr lang="en-GB" smtClean="0"/>
              <a:t>‹N›</a:t>
            </a:fld>
            <a:endParaRPr lang="en-GB"/>
          </a:p>
        </p:txBody>
      </p:sp>
    </p:spTree>
    <p:extLst>
      <p:ext uri="{BB962C8B-B14F-4D97-AF65-F5344CB8AC3E}">
        <p14:creationId xmlns:p14="http://schemas.microsoft.com/office/powerpoint/2010/main" val="169732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24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2400"/>
          </a:p>
        </p:txBody>
      </p:sp>
      <p:sp>
        <p:nvSpPr>
          <p:cNvPr id="2" name="Title 1"/>
          <p:cNvSpPr>
            <a:spLocks noGrp="1"/>
          </p:cNvSpPr>
          <p:nvPr>
            <p:ph type="title"/>
          </p:nvPr>
        </p:nvSpPr>
        <p:spPr>
          <a:xfrm>
            <a:off x="812800" y="1176996"/>
            <a:ext cx="2950464" cy="1582621"/>
          </a:xfrm>
        </p:spPr>
        <p:txBody>
          <a:bodyPr vert="horz" lIns="45720" tIns="45720" rIns="45720" bIns="45720" anchor="b"/>
          <a:lstStyle>
            <a:lvl1pPr algn="l">
              <a:buNone/>
              <a:defRPr sz="2667"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333"/>
              </a:spcBef>
              <a:buFontTx/>
              <a:buNone/>
              <a:defRPr sz="1733"/>
            </a:lvl1pPr>
            <a:lvl2pPr>
              <a:defRPr sz="1600"/>
            </a:lvl2pPr>
            <a:lvl3pPr>
              <a:defRPr sz="1333"/>
            </a:lvl3pPr>
            <a:lvl4pPr>
              <a:defRPr sz="1200"/>
            </a:lvl4pPr>
            <a:lvl5pPr>
              <a:defRPr sz="12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0A934F2-D1B4-4411-93CD-A410E445B827}"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0769600" y="6356351"/>
            <a:ext cx="812800" cy="365125"/>
          </a:xfrm>
        </p:spPr>
        <p:txBody>
          <a:bodyPr/>
          <a:lstStyle/>
          <a:p>
            <a:fld id="{DD4487E9-3E7D-415D-A6DD-D06C7BA7E97A}" type="slidenum">
              <a:rPr lang="en-GB" smtClean="0"/>
              <a:t>‹N›</a:t>
            </a:fld>
            <a:endParaRPr lang="en-GB"/>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4267"/>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21920" tIns="60960" rIns="121920" bIns="60960" anchor="t" compatLnSpc="1"/>
          <a:lstStyle/>
          <a:p>
            <a:pPr marL="0" algn="l" rtl="0" eaLnBrk="1" latinLnBrk="0" hangingPunct="1"/>
            <a:endParaRPr kumimoji="0" lang="en-US" sz="24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21920" tIns="60960" rIns="121920" bIns="60960" anchor="t" compatLnSpc="1"/>
          <a:lstStyle/>
          <a:p>
            <a:pPr marL="0" algn="l" rtl="0" eaLnBrk="1" latinLnBrk="0" hangingPunct="1"/>
            <a:endParaRPr kumimoji="0" lang="en-US" sz="2400">
              <a:solidFill>
                <a:schemeClr val="tx1"/>
              </a:solidFill>
              <a:latin typeface="+mn-lt"/>
              <a:ea typeface="+mn-ea"/>
              <a:cs typeface="+mn-cs"/>
            </a:endParaRPr>
          </a:p>
        </p:txBody>
      </p:sp>
    </p:spTree>
    <p:extLst>
      <p:ext uri="{BB962C8B-B14F-4D97-AF65-F5344CB8AC3E}">
        <p14:creationId xmlns:p14="http://schemas.microsoft.com/office/powerpoint/2010/main" val="3669206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121920" tIns="60960" rIns="121920" bIns="60960" anchor="t" compatLnSpc="1"/>
          <a:lstStyle/>
          <a:p>
            <a:pPr marL="0" algn="l" rtl="0" eaLnBrk="1" latinLnBrk="0" hangingPunct="1"/>
            <a:endParaRPr kumimoji="0" lang="en-US" sz="2400">
              <a:solidFill>
                <a:schemeClr val="tx1"/>
              </a:solidFill>
              <a:latin typeface="+mn-lt"/>
              <a:ea typeface="+mn-ea"/>
              <a:cs typeface="+mn-cs"/>
            </a:endParaRPr>
          </a:p>
        </p:txBody>
      </p:sp>
      <p:sp>
        <p:nvSpPr>
          <p:cNvPr id="8" name="Freeform 7"/>
          <p:cNvSpPr>
            <a:spLocks/>
          </p:cNvSpPr>
          <p:nvPr/>
        </p:nvSpPr>
        <p:spPr bwMode="auto">
          <a:xfrm>
            <a:off x="5842000" y="-7142"/>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121920" tIns="60960" rIns="121920" bIns="60960" anchor="t" compatLnSpc="1"/>
          <a:lstStyle/>
          <a:p>
            <a:pPr marL="0" algn="l" rtl="0" eaLnBrk="1" latinLnBrk="0" hangingPunct="1"/>
            <a:endParaRPr kumimoji="0" lang="en-US" sz="24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600">
                <a:solidFill>
                  <a:schemeClr val="tx2">
                    <a:shade val="90000"/>
                  </a:schemeClr>
                </a:solidFill>
              </a:defRPr>
            </a:lvl1pPr>
          </a:lstStyle>
          <a:p>
            <a:fld id="{D0A934F2-D1B4-4411-93CD-A410E445B827}" type="datetimeFigureOut">
              <a:rPr lang="en-GB" smtClean="0"/>
              <a:t>06/06/2025</a:t>
            </a:fld>
            <a:endParaRPr lang="en-GB"/>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6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600">
                <a:solidFill>
                  <a:schemeClr val="tx2">
                    <a:shade val="90000"/>
                  </a:schemeClr>
                </a:solidFill>
              </a:defRPr>
            </a:lvl1pPr>
          </a:lstStyle>
          <a:p>
            <a:fld id="{DD4487E9-3E7D-415D-A6DD-D06C7BA7E97A}" type="slidenum">
              <a:rPr lang="en-GB" smtClean="0"/>
              <a:t>‹N›</a:t>
            </a:fld>
            <a:endParaRPr lang="en-GB"/>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2400"/>
            </a:p>
          </p:txBody>
        </p:sp>
      </p:grpSp>
    </p:spTree>
    <p:extLst>
      <p:ext uri="{BB962C8B-B14F-4D97-AF65-F5344CB8AC3E}">
        <p14:creationId xmlns:p14="http://schemas.microsoft.com/office/powerpoint/2010/main" val="361344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6667" b="0" kern="1200">
          <a:ln>
            <a:noFill/>
          </a:ln>
          <a:solidFill>
            <a:schemeClr val="tx2"/>
          </a:solidFill>
          <a:effectLst/>
          <a:latin typeface="+mj-lt"/>
          <a:ea typeface="+mj-ea"/>
          <a:cs typeface="+mj-cs"/>
        </a:defRPr>
      </a:lvl1pPr>
    </p:titleStyle>
    <p:bodyStyle>
      <a:lvl1pPr marL="365751" indent="-365751" algn="l" rtl="0" eaLnBrk="1" latinLnBrk="0" hangingPunct="1">
        <a:spcBef>
          <a:spcPct val="20000"/>
        </a:spcBef>
        <a:buClr>
          <a:schemeClr val="accent3"/>
        </a:buClr>
        <a:buSzPct val="95000"/>
        <a:buFont typeface="Wingdings 2"/>
        <a:buChar char=""/>
        <a:defRPr kumimoji="0" sz="3467" kern="1200">
          <a:solidFill>
            <a:schemeClr val="tx1"/>
          </a:solidFill>
          <a:latin typeface="+mn-lt"/>
          <a:ea typeface="+mn-ea"/>
          <a:cs typeface="+mn-cs"/>
        </a:defRPr>
      </a:lvl1pPr>
      <a:lvl2pPr marL="853419" indent="-329176" algn="l" rtl="0" eaLnBrk="1" latinLnBrk="0" hangingPunct="1">
        <a:spcBef>
          <a:spcPct val="20000"/>
        </a:spcBef>
        <a:buClr>
          <a:schemeClr val="accent1"/>
        </a:buClr>
        <a:buSzPct val="85000"/>
        <a:buFont typeface="Wingdings 2"/>
        <a:buChar char=""/>
        <a:defRPr kumimoji="0" sz="3200" kern="1200">
          <a:solidFill>
            <a:schemeClr val="tx1"/>
          </a:solidFill>
          <a:latin typeface="+mn-lt"/>
          <a:ea typeface="+mn-ea"/>
          <a:cs typeface="+mn-cs"/>
        </a:defRPr>
      </a:lvl2pPr>
      <a:lvl3pPr marL="1219170" indent="-329176" algn="l" rtl="0" eaLnBrk="1" latinLnBrk="0" hangingPunct="1">
        <a:spcBef>
          <a:spcPct val="20000"/>
        </a:spcBef>
        <a:buClr>
          <a:schemeClr val="accent2"/>
        </a:buClr>
        <a:buSzPct val="70000"/>
        <a:buFont typeface="Wingdings 2"/>
        <a:buChar char=""/>
        <a:defRPr kumimoji="0" sz="2800" kern="1200">
          <a:solidFill>
            <a:schemeClr val="tx1"/>
          </a:solidFill>
          <a:latin typeface="+mn-lt"/>
          <a:ea typeface="+mn-ea"/>
          <a:cs typeface="+mn-cs"/>
        </a:defRPr>
      </a:lvl3pPr>
      <a:lvl4pPr marL="1584920" indent="-280409" algn="l" rtl="0" eaLnBrk="1" latinLnBrk="0" hangingPunct="1">
        <a:spcBef>
          <a:spcPct val="20000"/>
        </a:spcBef>
        <a:buClr>
          <a:schemeClr val="accent3"/>
        </a:buClr>
        <a:buSzPct val="65000"/>
        <a:buFont typeface="Wingdings 2"/>
        <a:buChar char=""/>
        <a:defRPr kumimoji="0" sz="2667" kern="1200">
          <a:solidFill>
            <a:schemeClr val="tx1"/>
          </a:solidFill>
          <a:latin typeface="+mn-lt"/>
          <a:ea typeface="+mn-ea"/>
          <a:cs typeface="+mn-cs"/>
        </a:defRPr>
      </a:lvl4pPr>
      <a:lvl5pPr marL="1950671" indent="-280409" algn="l" rtl="0" eaLnBrk="1" latinLnBrk="0" hangingPunct="1">
        <a:spcBef>
          <a:spcPct val="20000"/>
        </a:spcBef>
        <a:buClr>
          <a:schemeClr val="accent4"/>
        </a:buClr>
        <a:buSzPct val="65000"/>
        <a:buFont typeface="Wingdings 2"/>
        <a:buChar char=""/>
        <a:defRPr kumimoji="0" sz="2667" kern="1200">
          <a:solidFill>
            <a:schemeClr val="tx1"/>
          </a:solidFill>
          <a:latin typeface="+mn-lt"/>
          <a:ea typeface="+mn-ea"/>
          <a:cs typeface="+mn-cs"/>
        </a:defRPr>
      </a:lvl5pPr>
      <a:lvl6pPr marL="2316422" indent="-280409" algn="l" rtl="0" eaLnBrk="1" latinLnBrk="0" hangingPunct="1">
        <a:spcBef>
          <a:spcPct val="20000"/>
        </a:spcBef>
        <a:buClr>
          <a:schemeClr val="accent5"/>
        </a:buClr>
        <a:buSzPct val="80000"/>
        <a:buFont typeface="Wingdings 2"/>
        <a:buChar char=""/>
        <a:defRPr kumimoji="0" sz="2400" kern="1200">
          <a:solidFill>
            <a:schemeClr val="tx1"/>
          </a:solidFill>
          <a:latin typeface="+mn-lt"/>
          <a:ea typeface="+mn-ea"/>
          <a:cs typeface="+mn-cs"/>
        </a:defRPr>
      </a:lvl6pPr>
      <a:lvl7pPr marL="2560256" indent="-243834" algn="l" rtl="0" eaLnBrk="1" latinLnBrk="0" hangingPunct="1">
        <a:spcBef>
          <a:spcPct val="20000"/>
        </a:spcBef>
        <a:buClr>
          <a:schemeClr val="accent6"/>
        </a:buClr>
        <a:buSzPct val="80000"/>
        <a:buFont typeface="Wingdings 2"/>
        <a:buChar char=""/>
        <a:defRPr kumimoji="0" sz="2133" kern="1200" baseline="0">
          <a:solidFill>
            <a:schemeClr val="tx1"/>
          </a:solidFill>
          <a:latin typeface="+mn-lt"/>
          <a:ea typeface="+mn-ea"/>
          <a:cs typeface="+mn-cs"/>
        </a:defRPr>
      </a:lvl7pPr>
      <a:lvl8pPr marL="2926007" indent="-243834" algn="l" rtl="0" eaLnBrk="1" latinLnBrk="0" hangingPunct="1">
        <a:spcBef>
          <a:spcPct val="20000"/>
        </a:spcBef>
        <a:buClr>
          <a:schemeClr val="tx2"/>
        </a:buClr>
        <a:buChar char="•"/>
        <a:defRPr kumimoji="0" sz="2133" kern="1200">
          <a:solidFill>
            <a:schemeClr val="tx1"/>
          </a:solidFill>
          <a:latin typeface="+mn-lt"/>
          <a:ea typeface="+mn-ea"/>
          <a:cs typeface="+mn-cs"/>
        </a:defRPr>
      </a:lvl8pPr>
      <a:lvl9pPr marL="3291758" indent="-243834" algn="l" rtl="0" eaLnBrk="1" latinLnBrk="0" hangingPunct="1">
        <a:spcBef>
          <a:spcPct val="20000"/>
        </a:spcBef>
        <a:buClr>
          <a:schemeClr val="tx2"/>
        </a:buClr>
        <a:buFontTx/>
        <a:buChar char="•"/>
        <a:defRPr kumimoji="0" sz="1867"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609585" algn="l" rtl="0" eaLnBrk="1" latinLnBrk="0" hangingPunct="1">
        <a:defRPr kumimoji="0" kern="1200">
          <a:solidFill>
            <a:schemeClr val="tx1"/>
          </a:solidFill>
          <a:latin typeface="+mn-lt"/>
          <a:ea typeface="+mn-ea"/>
          <a:cs typeface="+mn-cs"/>
        </a:defRPr>
      </a:lvl2pPr>
      <a:lvl3pPr marL="1219170" algn="l" rtl="0" eaLnBrk="1" latinLnBrk="0" hangingPunct="1">
        <a:defRPr kumimoji="0" kern="1200">
          <a:solidFill>
            <a:schemeClr val="tx1"/>
          </a:solidFill>
          <a:latin typeface="+mn-lt"/>
          <a:ea typeface="+mn-ea"/>
          <a:cs typeface="+mn-cs"/>
        </a:defRPr>
      </a:lvl3pPr>
      <a:lvl4pPr marL="1828754" algn="l" rtl="0" eaLnBrk="1" latinLnBrk="0" hangingPunct="1">
        <a:defRPr kumimoji="0" kern="1200">
          <a:solidFill>
            <a:schemeClr val="tx1"/>
          </a:solidFill>
          <a:latin typeface="+mn-lt"/>
          <a:ea typeface="+mn-ea"/>
          <a:cs typeface="+mn-cs"/>
        </a:defRPr>
      </a:lvl4pPr>
      <a:lvl5pPr marL="2438339" algn="l" rtl="0" eaLnBrk="1" latinLnBrk="0" hangingPunct="1">
        <a:defRPr kumimoji="0" kern="1200">
          <a:solidFill>
            <a:schemeClr val="tx1"/>
          </a:solidFill>
          <a:latin typeface="+mn-lt"/>
          <a:ea typeface="+mn-ea"/>
          <a:cs typeface="+mn-cs"/>
        </a:defRPr>
      </a:lvl5pPr>
      <a:lvl6pPr marL="3047924" algn="l" rtl="0" eaLnBrk="1" latinLnBrk="0" hangingPunct="1">
        <a:defRPr kumimoji="0" kern="1200">
          <a:solidFill>
            <a:schemeClr val="tx1"/>
          </a:solidFill>
          <a:latin typeface="+mn-lt"/>
          <a:ea typeface="+mn-ea"/>
          <a:cs typeface="+mn-cs"/>
        </a:defRPr>
      </a:lvl6pPr>
      <a:lvl7pPr marL="3657509" algn="l" rtl="0" eaLnBrk="1" latinLnBrk="0" hangingPunct="1">
        <a:defRPr kumimoji="0" kern="1200">
          <a:solidFill>
            <a:schemeClr val="tx1"/>
          </a:solidFill>
          <a:latin typeface="+mn-lt"/>
          <a:ea typeface="+mn-ea"/>
          <a:cs typeface="+mn-cs"/>
        </a:defRPr>
      </a:lvl7pPr>
      <a:lvl8pPr marL="4267093" algn="l" rtl="0" eaLnBrk="1" latinLnBrk="0" hangingPunct="1">
        <a:defRPr kumimoji="0" kern="1200">
          <a:solidFill>
            <a:schemeClr val="tx1"/>
          </a:solidFill>
          <a:latin typeface="+mn-lt"/>
          <a:ea typeface="+mn-ea"/>
          <a:cs typeface="+mn-cs"/>
        </a:defRPr>
      </a:lvl8pPr>
      <a:lvl9pPr marL="487667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6"/>
          <p:cNvGrpSpPr>
            <a:grpSpLocks noChangeAspect="1"/>
          </p:cNvGrpSpPr>
          <p:nvPr/>
        </p:nvGrpSpPr>
        <p:grpSpPr bwMode="auto">
          <a:xfrm>
            <a:off x="10478429" y="0"/>
            <a:ext cx="1628906" cy="978422"/>
            <a:chOff x="1055370" y="104997"/>
            <a:chExt cx="3516630" cy="2111502"/>
          </a:xfrm>
        </p:grpSpPr>
        <p:sp>
          <p:nvSpPr>
            <p:cNvPr id="10" name="Rectangle 9"/>
            <p:cNvSpPr/>
            <p:nvPr/>
          </p:nvSpPr>
          <p:spPr>
            <a:xfrm>
              <a:off x="1404704" y="619486"/>
              <a:ext cx="1152802" cy="10825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9170">
                <a:defRPr/>
              </a:pPr>
              <a:endParaRPr lang="en-US" sz="2400">
                <a:solidFill>
                  <a:prstClr val="white"/>
                </a:solidFill>
                <a:latin typeface="Constantia"/>
              </a:endParaRPr>
            </a:p>
          </p:txBody>
        </p:sp>
        <p:pic>
          <p:nvPicPr>
            <p:cNvPr id="11" name="Picture 2"/>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5370" y="104997"/>
              <a:ext cx="3516630" cy="2111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 name="CasellaDiTesto 5">
            <a:extLst>
              <a:ext uri="{FF2B5EF4-FFF2-40B4-BE49-F238E27FC236}">
                <a16:creationId xmlns:a16="http://schemas.microsoft.com/office/drawing/2014/main" id="{7F61AB55-7B71-4F25-BB73-C6D6CA73A14F}"/>
              </a:ext>
            </a:extLst>
          </p:cNvPr>
          <p:cNvSpPr txBox="1"/>
          <p:nvPr/>
        </p:nvSpPr>
        <p:spPr>
          <a:xfrm>
            <a:off x="2201333" y="978422"/>
            <a:ext cx="7069667" cy="2028248"/>
          </a:xfrm>
          <a:prstGeom prst="rect">
            <a:avLst/>
          </a:prstGeom>
          <a:noFill/>
        </p:spPr>
        <p:txBody>
          <a:bodyPr wrap="square">
            <a:spAutoFit/>
          </a:bodyPr>
          <a:lstStyle/>
          <a:p>
            <a:pPr algn="ctr">
              <a:lnSpc>
                <a:spcPct val="150000"/>
              </a:lnSpc>
              <a:spcAft>
                <a:spcPts val="1200"/>
              </a:spcAft>
            </a:pPr>
            <a:r>
              <a:rPr lang="it-IT" sz="4800" dirty="0">
                <a:effectLst>
                  <a:outerShdw blurRad="38100" dist="38100" dir="2700000" algn="tl">
                    <a:srgbClr val="000000">
                      <a:alpha val="43137"/>
                    </a:srgbClr>
                  </a:outerShdw>
                </a:effectLst>
              </a:rPr>
              <a:t>General Assembly 2025</a:t>
            </a:r>
            <a:br>
              <a:rPr lang="it-IT" sz="4000" dirty="0">
                <a:effectLst>
                  <a:outerShdw blurRad="38100" dist="38100" dir="2700000" algn="tl">
                    <a:srgbClr val="000000">
                      <a:alpha val="43137"/>
                    </a:srgbClr>
                  </a:outerShdw>
                </a:effectLst>
              </a:rPr>
            </a:br>
            <a:r>
              <a:rPr lang="it-IT" sz="4000" dirty="0">
                <a:effectLst>
                  <a:outerShdw blurRad="38100" dist="38100" dir="2700000" algn="tl">
                    <a:srgbClr val="000000">
                      <a:alpha val="43137"/>
                    </a:srgbClr>
                  </a:outerShdw>
                </a:effectLst>
              </a:rPr>
              <a:t>Madrid</a:t>
            </a:r>
            <a:r>
              <a:rPr lang="it-IT" sz="3200" dirty="0">
                <a:effectLst>
                  <a:outerShdw blurRad="38100" dist="38100" dir="2700000" algn="tl">
                    <a:srgbClr val="000000">
                      <a:alpha val="43137"/>
                    </a:srgbClr>
                  </a:outerShdw>
                </a:effectLst>
              </a:rPr>
              <a:t>, 10 and 11 </a:t>
            </a:r>
            <a:r>
              <a:rPr lang="it-IT" sz="3200" dirty="0" err="1">
                <a:effectLst>
                  <a:outerShdw blurRad="38100" dist="38100" dir="2700000" algn="tl">
                    <a:srgbClr val="000000">
                      <a:alpha val="43137"/>
                    </a:srgbClr>
                  </a:outerShdw>
                </a:effectLst>
              </a:rPr>
              <a:t>May</a:t>
            </a:r>
            <a:r>
              <a:rPr lang="it-IT" sz="3200" dirty="0">
                <a:effectLst>
                  <a:outerShdw blurRad="38100" dist="38100" dir="2700000" algn="tl">
                    <a:srgbClr val="000000">
                      <a:alpha val="43137"/>
                    </a:srgbClr>
                  </a:outerShdw>
                </a:effectLst>
              </a:rPr>
              <a:t> 2025</a:t>
            </a:r>
            <a:endParaRPr lang="it-IT" sz="4000" dirty="0"/>
          </a:p>
        </p:txBody>
      </p:sp>
      <p:sp>
        <p:nvSpPr>
          <p:cNvPr id="3" name="CasellaDiTesto 2">
            <a:extLst>
              <a:ext uri="{FF2B5EF4-FFF2-40B4-BE49-F238E27FC236}">
                <a16:creationId xmlns:a16="http://schemas.microsoft.com/office/drawing/2014/main" id="{ECE0B080-15D7-4962-9D90-20261BC9C128}"/>
              </a:ext>
            </a:extLst>
          </p:cNvPr>
          <p:cNvSpPr txBox="1"/>
          <p:nvPr/>
        </p:nvSpPr>
        <p:spPr>
          <a:xfrm>
            <a:off x="3535681" y="3429000"/>
            <a:ext cx="4617719" cy="1415772"/>
          </a:xfrm>
          <a:prstGeom prst="rect">
            <a:avLst/>
          </a:prstGeom>
          <a:noFill/>
        </p:spPr>
        <p:txBody>
          <a:bodyPr wrap="square" rtlCol="0">
            <a:spAutoFit/>
          </a:bodyPr>
          <a:lstStyle/>
          <a:p>
            <a:pPr algn="ctr"/>
            <a:r>
              <a:rPr lang="it-IT" sz="2800" dirty="0"/>
              <a:t>Country Report and Position </a:t>
            </a:r>
          </a:p>
          <a:p>
            <a:pPr algn="ctr"/>
            <a:endParaRPr lang="it-IT" dirty="0"/>
          </a:p>
          <a:p>
            <a:pPr algn="ctr"/>
            <a:r>
              <a:rPr lang="it-IT" sz="2000" i="1" dirty="0"/>
              <a:t>Malta Qualified Persons Association</a:t>
            </a:r>
          </a:p>
          <a:p>
            <a:pPr algn="ctr"/>
            <a:r>
              <a:rPr lang="it-IT" sz="2000" i="1" dirty="0"/>
              <a:t>Claude Farrugia</a:t>
            </a:r>
          </a:p>
        </p:txBody>
      </p:sp>
      <p:grpSp>
        <p:nvGrpSpPr>
          <p:cNvPr id="2" name="Group 12">
            <a:extLst>
              <a:ext uri="{FF2B5EF4-FFF2-40B4-BE49-F238E27FC236}">
                <a16:creationId xmlns:a16="http://schemas.microsoft.com/office/drawing/2014/main" id="{60C9C696-250F-72FF-2462-D88899BEDAB5}"/>
              </a:ext>
            </a:extLst>
          </p:cNvPr>
          <p:cNvGrpSpPr>
            <a:grpSpLocks noChangeAspect="1"/>
          </p:cNvGrpSpPr>
          <p:nvPr/>
        </p:nvGrpSpPr>
        <p:grpSpPr bwMode="auto">
          <a:xfrm>
            <a:off x="5365043" y="4995130"/>
            <a:ext cx="958994" cy="985457"/>
            <a:chOff x="2837" y="345"/>
            <a:chExt cx="911" cy="936"/>
          </a:xfrm>
        </p:grpSpPr>
        <p:graphicFrame>
          <p:nvGraphicFramePr>
            <p:cNvPr id="4" name="Object 6">
              <a:extLst>
                <a:ext uri="{FF2B5EF4-FFF2-40B4-BE49-F238E27FC236}">
                  <a16:creationId xmlns:a16="http://schemas.microsoft.com/office/drawing/2014/main" id="{FECBF238-E20C-2772-1C88-376B11C9EB0C}"/>
                </a:ext>
              </a:extLst>
            </p:cNvPr>
            <p:cNvGraphicFramePr>
              <a:graphicFrameLocks noChangeAspect="1"/>
            </p:cNvGraphicFramePr>
            <p:nvPr>
              <p:extLst>
                <p:ext uri="{D42A27DB-BD31-4B8C-83A1-F6EECF244321}">
                  <p14:modId xmlns:p14="http://schemas.microsoft.com/office/powerpoint/2010/main" val="1849060668"/>
                </p:ext>
              </p:extLst>
            </p:nvPr>
          </p:nvGraphicFramePr>
          <p:xfrm>
            <a:off x="2949" y="345"/>
            <a:ext cx="648" cy="936"/>
          </p:xfrm>
          <a:graphic>
            <a:graphicData uri="http://schemas.openxmlformats.org/presentationml/2006/ole">
              <mc:AlternateContent xmlns:mc="http://schemas.openxmlformats.org/markup-compatibility/2006">
                <mc:Choice xmlns:v="urn:schemas-microsoft-com:vml" Requires="v">
                  <p:oleObj r:id="rId3" imgW="1028844" imgH="1486107" progId="">
                    <p:embed/>
                  </p:oleObj>
                </mc:Choice>
                <mc:Fallback>
                  <p:oleObj r:id="rId3" imgW="1028844" imgH="1486107" progId="">
                    <p:embed/>
                    <p:pic>
                      <p:nvPicPr>
                        <p:cNvPr id="4" name="Object 6">
                          <a:extLst>
                            <a:ext uri="{FF2B5EF4-FFF2-40B4-BE49-F238E27FC236}">
                              <a16:creationId xmlns:a16="http://schemas.microsoft.com/office/drawing/2014/main" id="{FECBF238-E20C-2772-1C88-376B11C9EB0C}"/>
                            </a:ext>
                          </a:extLst>
                        </p:cNvPr>
                        <p:cNvPicPr>
                          <a:picLocks noChangeAspect="1" noChangeArrowheads="1"/>
                        </p:cNvPicPr>
                        <p:nvPr/>
                      </p:nvPicPr>
                      <p:blipFill>
                        <a:blip r:embed="rId4">
                          <a:grayscl/>
                          <a:biLevel thresh="50000"/>
                          <a:extLst>
                            <a:ext uri="{28A0092B-C50C-407E-A947-70E740481C1C}">
                              <a14:useLocalDpi xmlns:a14="http://schemas.microsoft.com/office/drawing/2010/main" val="0"/>
                            </a:ext>
                          </a:extLst>
                        </a:blip>
                        <a:srcRect/>
                        <a:stretch>
                          <a:fillRect/>
                        </a:stretch>
                      </p:blipFill>
                      <p:spPr bwMode="auto">
                        <a:xfrm>
                          <a:off x="2949" y="345"/>
                          <a:ext cx="648" cy="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WordArt 8">
              <a:extLst>
                <a:ext uri="{FF2B5EF4-FFF2-40B4-BE49-F238E27FC236}">
                  <a16:creationId xmlns:a16="http://schemas.microsoft.com/office/drawing/2014/main" id="{7273ED4C-FB10-F0C0-429C-D45BB5CDDF23}"/>
                </a:ext>
              </a:extLst>
            </p:cNvPr>
            <p:cNvSpPr>
              <a:spLocks noChangeAspect="1" noChangeArrowheads="1" noChangeShapeType="1" noTextEdit="1"/>
            </p:cNvSpPr>
            <p:nvPr/>
          </p:nvSpPr>
          <p:spPr bwMode="auto">
            <a:xfrm>
              <a:off x="3133" y="801"/>
              <a:ext cx="320" cy="84"/>
            </a:xfrm>
            <a:prstGeom prst="rect">
              <a:avLst/>
            </a:prstGeom>
          </p:spPr>
          <p:txBody>
            <a:bodyPr wrap="none" fromWordArt="1">
              <a:prstTxWarp prst="textCanDown">
                <a:avLst>
                  <a:gd name="adj" fmla="val 14644"/>
                </a:avLst>
              </a:prstTxWarp>
            </a:bodyPr>
            <a:lstStyle/>
            <a:p>
              <a:pPr algn="ctr"/>
              <a:r>
                <a:rPr lang="en-GB" sz="3600" kern="10" dirty="0">
                  <a:ln w="9525">
                    <a:solidFill>
                      <a:srgbClr val="FFFFFF"/>
                    </a:solidFill>
                    <a:round/>
                    <a:headEnd/>
                    <a:tailEnd/>
                  </a:ln>
                  <a:solidFill>
                    <a:srgbClr val="FFFFFF"/>
                  </a:solidFill>
                  <a:latin typeface="Times New Roman" panose="02020603050405020304" pitchFamily="18" charset="0"/>
                  <a:cs typeface="Times New Roman" panose="02020603050405020304" pitchFamily="18" charset="0"/>
                </a:rPr>
                <a:t>M.Q.P.A.</a:t>
              </a:r>
            </a:p>
          </p:txBody>
        </p:sp>
        <p:grpSp>
          <p:nvGrpSpPr>
            <p:cNvPr id="7" name="Group 9">
              <a:extLst>
                <a:ext uri="{FF2B5EF4-FFF2-40B4-BE49-F238E27FC236}">
                  <a16:creationId xmlns:a16="http://schemas.microsoft.com/office/drawing/2014/main" id="{7EDF4B7C-3EF9-4666-CC69-AB63A0397612}"/>
                </a:ext>
              </a:extLst>
            </p:cNvPr>
            <p:cNvGrpSpPr>
              <a:grpSpLocks noChangeAspect="1"/>
            </p:cNvGrpSpPr>
            <p:nvPr/>
          </p:nvGrpSpPr>
          <p:grpSpPr bwMode="auto">
            <a:xfrm>
              <a:off x="2837" y="1118"/>
              <a:ext cx="911" cy="157"/>
              <a:chOff x="3420" y="5415"/>
              <a:chExt cx="7110" cy="1230"/>
            </a:xfrm>
          </p:grpSpPr>
          <p:sp>
            <p:nvSpPr>
              <p:cNvPr id="8" name="AutoShape 10">
                <a:extLst>
                  <a:ext uri="{FF2B5EF4-FFF2-40B4-BE49-F238E27FC236}">
                    <a16:creationId xmlns:a16="http://schemas.microsoft.com/office/drawing/2014/main" id="{0E60680E-18BC-5366-A5CC-B19EF61F777D}"/>
                  </a:ext>
                </a:extLst>
              </p:cNvPr>
              <p:cNvSpPr>
                <a:spLocks noChangeAspect="1" noChangeArrowheads="1"/>
              </p:cNvSpPr>
              <p:nvPr/>
            </p:nvSpPr>
            <p:spPr bwMode="auto">
              <a:xfrm>
                <a:off x="3420" y="5415"/>
                <a:ext cx="7110" cy="1230"/>
              </a:xfrm>
              <a:prstGeom prst="ellipseRibbon">
                <a:avLst>
                  <a:gd name="adj1" fmla="val 25000"/>
                  <a:gd name="adj2" fmla="val 71509"/>
                  <a:gd name="adj3" fmla="val 10083"/>
                </a:avLst>
              </a:prstGeom>
              <a:solidFill>
                <a:srgbClr val="FFFFFF"/>
              </a:solidFill>
              <a:ln w="9525">
                <a:solidFill>
                  <a:srgbClr val="000000"/>
                </a:solidFill>
                <a:round/>
                <a:headEnd/>
                <a:tailEnd/>
              </a:ln>
            </p:spPr>
            <p:txBody>
              <a:bodyPr/>
              <a:lstStyle>
                <a:lvl1pPr>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1pPr>
                <a:lvl2pPr marL="742950" indent="-28575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2pPr>
                <a:lvl3pPr marL="11430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3pPr>
                <a:lvl4pPr marL="16002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4pPr>
                <a:lvl5pPr marL="2057400" indent="-22860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5pPr>
                <a:lvl6pPr marL="25146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6pPr>
                <a:lvl7pPr marL="29718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7pPr>
                <a:lvl8pPr marL="34290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8pPr>
                <a:lvl9pPr marL="3886200" indent="-228600" eaLnBrk="0" fontAlgn="base" hangingPunct="0">
                  <a:spcBef>
                    <a:spcPct val="20000"/>
                  </a:spcBef>
                  <a:spcAft>
                    <a:spcPts val="600"/>
                  </a:spcAft>
                  <a:buClr>
                    <a:schemeClr val="tx2"/>
                  </a:buClr>
                  <a:buFont typeface="Arial" panose="020B0604020202020204" pitchFamily="34" charset="0"/>
                  <a:buChar char="•"/>
                  <a:defRPr sz="1700">
                    <a:solidFill>
                      <a:schemeClr val="tx1"/>
                    </a:solidFill>
                    <a:latin typeface="Arial Narrow" panose="020B0606020202030204" pitchFamily="34" charset="0"/>
                  </a:defRPr>
                </a:lvl9pPr>
              </a:lstStyle>
              <a:p>
                <a:pPr eaLnBrk="1" hangingPunct="1">
                  <a:spcBef>
                    <a:spcPct val="0"/>
                  </a:spcBef>
                  <a:spcAft>
                    <a:spcPct val="0"/>
                  </a:spcAft>
                  <a:buClrTx/>
                  <a:buFontTx/>
                  <a:buNone/>
                </a:pPr>
                <a:endParaRPr lang="en-US" altLang="en-US" sz="1800">
                  <a:latin typeface="Arial" panose="020B0604020202020204" pitchFamily="34" charset="0"/>
                </a:endParaRPr>
              </a:p>
            </p:txBody>
          </p:sp>
          <p:sp>
            <p:nvSpPr>
              <p:cNvPr id="12" name="WordArt 11">
                <a:extLst>
                  <a:ext uri="{FF2B5EF4-FFF2-40B4-BE49-F238E27FC236}">
                    <a16:creationId xmlns:a16="http://schemas.microsoft.com/office/drawing/2014/main" id="{B1EF69C1-4F0F-86EB-784F-0035A13ED89A}"/>
                  </a:ext>
                </a:extLst>
              </p:cNvPr>
              <p:cNvSpPr>
                <a:spLocks noChangeAspect="1" noChangeArrowheads="1" noChangeShapeType="1" noTextEdit="1"/>
              </p:cNvSpPr>
              <p:nvPr/>
            </p:nvSpPr>
            <p:spPr bwMode="auto">
              <a:xfrm>
                <a:off x="4950" y="5908"/>
                <a:ext cx="4065" cy="602"/>
              </a:xfrm>
              <a:prstGeom prst="rect">
                <a:avLst/>
              </a:prstGeom>
            </p:spPr>
            <p:txBody>
              <a:bodyPr wrap="none" fromWordArt="1">
                <a:prstTxWarp prst="textCanDown">
                  <a:avLst>
                    <a:gd name="adj" fmla="val 13083"/>
                  </a:avLst>
                </a:prstTxWarp>
              </a:bodyPr>
              <a:lstStyle/>
              <a:p>
                <a:pPr algn="ctr"/>
                <a:r>
                  <a:rPr lang="en-GB" sz="36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Semper vigilans</a:t>
                </a:r>
              </a:p>
            </p:txBody>
          </p:sp>
        </p:grpSp>
      </p:grpSp>
    </p:spTree>
    <p:extLst>
      <p:ext uri="{BB962C8B-B14F-4D97-AF65-F5344CB8AC3E}">
        <p14:creationId xmlns:p14="http://schemas.microsoft.com/office/powerpoint/2010/main" val="68057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8C9E2-122C-4A29-AF1B-251A886F7FCD}"/>
              </a:ext>
            </a:extLst>
          </p:cNvPr>
          <p:cNvSpPr>
            <a:spLocks noGrp="1"/>
          </p:cNvSpPr>
          <p:nvPr>
            <p:ph type="title"/>
          </p:nvPr>
        </p:nvSpPr>
        <p:spPr>
          <a:xfrm>
            <a:off x="770467" y="238423"/>
            <a:ext cx="10972800" cy="802978"/>
          </a:xfrm>
        </p:spPr>
        <p:txBody>
          <a:bodyPr>
            <a:normAutofit/>
          </a:bodyPr>
          <a:lstStyle/>
          <a:p>
            <a:r>
              <a:rPr lang="it-IT" sz="3200" b="1" dirty="0">
                <a:latin typeface="+mn-lt"/>
              </a:rPr>
              <a:t>Association Insight &amp; </a:t>
            </a:r>
            <a:r>
              <a:rPr lang="it-IT" sz="3200" b="1" dirty="0" err="1">
                <a:latin typeface="+mn-lt"/>
              </a:rPr>
              <a:t>Main</a:t>
            </a:r>
            <a:r>
              <a:rPr lang="it-IT" sz="3200" b="1" dirty="0">
                <a:latin typeface="+mn-lt"/>
              </a:rPr>
              <a:t> Activities 2024</a:t>
            </a:r>
          </a:p>
        </p:txBody>
      </p:sp>
      <p:sp>
        <p:nvSpPr>
          <p:cNvPr id="3" name="Segnaposto contenuto 2">
            <a:extLst>
              <a:ext uri="{FF2B5EF4-FFF2-40B4-BE49-F238E27FC236}">
                <a16:creationId xmlns:a16="http://schemas.microsoft.com/office/drawing/2014/main" id="{E788D6D3-333F-4C03-B0AC-8BC3C58D87B9}"/>
              </a:ext>
            </a:extLst>
          </p:cNvPr>
          <p:cNvSpPr>
            <a:spLocks noGrp="1"/>
          </p:cNvSpPr>
          <p:nvPr>
            <p:ph idx="1"/>
          </p:nvPr>
        </p:nvSpPr>
        <p:spPr>
          <a:xfrm>
            <a:off x="609599" y="1413160"/>
            <a:ext cx="10972800" cy="4913746"/>
          </a:xfrm>
        </p:spPr>
        <p:txBody>
          <a:bodyPr>
            <a:normAutofit fontScale="70000" lnSpcReduction="20000"/>
          </a:bodyPr>
          <a:lstStyle/>
          <a:p>
            <a:pPr>
              <a:lnSpc>
                <a:spcPct val="150000"/>
              </a:lnSpc>
            </a:pPr>
            <a:r>
              <a:rPr lang="en-GB" sz="3200" dirty="0"/>
              <a:t>Founded in 2004, the mission of the MQPA is to support Qualified Persons and Qualified Persons for Pharmacovigilance in Malta, and to strive to maintain high professional standards in the interest of Qualified Persons, Qualified Persons for Pharmacovigilance, the pharmaceutical industry and society in general.</a:t>
            </a:r>
          </a:p>
          <a:p>
            <a:pPr>
              <a:lnSpc>
                <a:spcPct val="150000"/>
              </a:lnSpc>
            </a:pPr>
            <a:r>
              <a:rPr lang="it-IT" sz="3200" dirty="0"/>
              <a:t>Represent Qualified Persons on Pharmacy Council</a:t>
            </a:r>
          </a:p>
          <a:p>
            <a:pPr>
              <a:lnSpc>
                <a:spcPct val="150000"/>
              </a:lnSpc>
            </a:pPr>
            <a:r>
              <a:rPr lang="it-IT" sz="3200" dirty="0"/>
              <a:t>Associate Member of MaMVO</a:t>
            </a:r>
          </a:p>
          <a:p>
            <a:pPr lvl="1">
              <a:lnSpc>
                <a:spcPct val="150000"/>
              </a:lnSpc>
            </a:pPr>
            <a:r>
              <a:rPr lang="it-IT" sz="2933" dirty="0"/>
              <a:t>Represent Qualified Persons at regular meetings of Board</a:t>
            </a:r>
          </a:p>
          <a:p>
            <a:pPr lvl="1">
              <a:lnSpc>
                <a:spcPct val="150000"/>
              </a:lnSpc>
            </a:pPr>
            <a:r>
              <a:rPr lang="it-IT" sz="2933" dirty="0"/>
              <a:t>2024: Meeting with Minister for Health and Active Aging, Superintendent of Public Health and Malta Medicines Authority to discuss impact of Regulation (EU) 2023/1182 [</a:t>
            </a:r>
            <a:r>
              <a:rPr lang="it-IT" sz="2933" i="1" dirty="0"/>
              <a:t>Windsor Framework</a:t>
            </a:r>
            <a:r>
              <a:rPr lang="it-IT" sz="2933" dirty="0"/>
              <a:t>] on implementation of Delegated Regulation 2016/161 [</a:t>
            </a:r>
            <a:r>
              <a:rPr lang="it-IT" sz="2933" i="1" dirty="0"/>
              <a:t>DR</a:t>
            </a:r>
            <a:r>
              <a:rPr lang="it-IT" sz="2933" dirty="0"/>
              <a:t>].</a:t>
            </a:r>
          </a:p>
          <a:p>
            <a:pPr>
              <a:lnSpc>
                <a:spcPct val="150000"/>
              </a:lnSpc>
            </a:pPr>
            <a:endParaRPr lang="it-IT" sz="3200" dirty="0"/>
          </a:p>
        </p:txBody>
      </p:sp>
    </p:spTree>
    <p:extLst>
      <p:ext uri="{BB962C8B-B14F-4D97-AF65-F5344CB8AC3E}">
        <p14:creationId xmlns:p14="http://schemas.microsoft.com/office/powerpoint/2010/main" val="124792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8C9E2-122C-4A29-AF1B-251A886F7FCD}"/>
              </a:ext>
            </a:extLst>
          </p:cNvPr>
          <p:cNvSpPr>
            <a:spLocks noGrp="1"/>
          </p:cNvSpPr>
          <p:nvPr>
            <p:ph type="title"/>
          </p:nvPr>
        </p:nvSpPr>
        <p:spPr>
          <a:xfrm>
            <a:off x="787400" y="340022"/>
            <a:ext cx="10972800" cy="819911"/>
          </a:xfrm>
        </p:spPr>
        <p:txBody>
          <a:bodyPr>
            <a:normAutofit/>
          </a:bodyPr>
          <a:lstStyle/>
          <a:p>
            <a:r>
              <a:rPr lang="it-IT" sz="3200" b="1" dirty="0">
                <a:latin typeface="+mn-lt"/>
              </a:rPr>
              <a:t>My Association </a:t>
            </a:r>
            <a:r>
              <a:rPr lang="it-IT" sz="3200" b="1" dirty="0" err="1">
                <a:latin typeface="+mn-lt"/>
              </a:rPr>
              <a:t>Activity’s</a:t>
            </a:r>
            <a:r>
              <a:rPr lang="it-IT" sz="3200" b="1" dirty="0">
                <a:latin typeface="+mn-lt"/>
              </a:rPr>
              <a:t> Plans</a:t>
            </a:r>
          </a:p>
        </p:txBody>
      </p:sp>
      <p:sp>
        <p:nvSpPr>
          <p:cNvPr id="3" name="Segnaposto contenuto 2">
            <a:extLst>
              <a:ext uri="{FF2B5EF4-FFF2-40B4-BE49-F238E27FC236}">
                <a16:creationId xmlns:a16="http://schemas.microsoft.com/office/drawing/2014/main" id="{E788D6D3-333F-4C03-B0AC-8BC3C58D87B9}"/>
              </a:ext>
            </a:extLst>
          </p:cNvPr>
          <p:cNvSpPr>
            <a:spLocks noGrp="1"/>
          </p:cNvSpPr>
          <p:nvPr>
            <p:ph idx="1"/>
          </p:nvPr>
        </p:nvSpPr>
        <p:spPr>
          <a:xfrm>
            <a:off x="609600" y="1397000"/>
            <a:ext cx="10972800" cy="5022273"/>
          </a:xfrm>
        </p:spPr>
        <p:txBody>
          <a:bodyPr>
            <a:normAutofit fontScale="62500" lnSpcReduction="20000"/>
          </a:bodyPr>
          <a:lstStyle/>
          <a:p>
            <a:pPr>
              <a:lnSpc>
                <a:spcPct val="170000"/>
              </a:lnSpc>
            </a:pPr>
            <a:r>
              <a:rPr lang="it-IT" dirty="0"/>
              <a:t>Continued participation in regular meetings of Board of MaMVO to monitor implementation of DR.</a:t>
            </a:r>
          </a:p>
          <a:p>
            <a:pPr>
              <a:lnSpc>
                <a:spcPct val="170000"/>
              </a:lnSpc>
            </a:pPr>
            <a:r>
              <a:rPr lang="it-IT" dirty="0"/>
              <a:t>Monitor and support QP’s, RP’s and MaMVO in the challenges posed by the implementation of the Windsor Framework, and parallel developments elsewhere in EU, particularly IT/GR.</a:t>
            </a:r>
          </a:p>
          <a:p>
            <a:pPr>
              <a:lnSpc>
                <a:spcPct val="170000"/>
              </a:lnSpc>
            </a:pPr>
            <a:r>
              <a:rPr lang="it-IT" dirty="0"/>
              <a:t>Provide support in the application of Good Distribution Practices within the context of the DR and the Windsor Framework.</a:t>
            </a:r>
          </a:p>
          <a:p>
            <a:pPr>
              <a:lnSpc>
                <a:spcPct val="170000"/>
              </a:lnSpc>
            </a:pPr>
            <a:r>
              <a:rPr lang="it-IT" dirty="0"/>
              <a:t>Provide support in the knowledge skill requirements in the field of serialisation to enable local development of serialisation activities</a:t>
            </a:r>
          </a:p>
        </p:txBody>
      </p:sp>
    </p:spTree>
    <p:extLst>
      <p:ext uri="{BB962C8B-B14F-4D97-AF65-F5344CB8AC3E}">
        <p14:creationId xmlns:p14="http://schemas.microsoft.com/office/powerpoint/2010/main" val="634986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8C9E2-122C-4A29-AF1B-251A886F7FCD}"/>
              </a:ext>
            </a:extLst>
          </p:cNvPr>
          <p:cNvSpPr>
            <a:spLocks noGrp="1"/>
          </p:cNvSpPr>
          <p:nvPr>
            <p:ph type="title"/>
          </p:nvPr>
        </p:nvSpPr>
        <p:spPr>
          <a:xfrm>
            <a:off x="745067" y="416222"/>
            <a:ext cx="10972800" cy="819911"/>
          </a:xfrm>
        </p:spPr>
        <p:txBody>
          <a:bodyPr>
            <a:normAutofit/>
          </a:bodyPr>
          <a:lstStyle/>
          <a:p>
            <a:r>
              <a:rPr lang="it-IT" sz="3200" b="1" dirty="0" err="1">
                <a:latin typeface="+mn-lt"/>
              </a:rPr>
              <a:t>What</a:t>
            </a:r>
            <a:r>
              <a:rPr lang="it-IT" sz="3200" b="1" dirty="0">
                <a:latin typeface="+mn-lt"/>
              </a:rPr>
              <a:t> </a:t>
            </a:r>
            <a:r>
              <a:rPr lang="it-IT" sz="3200" b="1" dirty="0" err="1">
                <a:latin typeface="+mn-lt"/>
              </a:rPr>
              <a:t>we</a:t>
            </a:r>
            <a:r>
              <a:rPr lang="it-IT" sz="3200" b="1" dirty="0">
                <a:latin typeface="+mn-lt"/>
              </a:rPr>
              <a:t> </a:t>
            </a:r>
            <a:r>
              <a:rPr lang="it-IT" sz="3200" b="1" dirty="0" err="1">
                <a:latin typeface="+mn-lt"/>
              </a:rPr>
              <a:t>appreciate</a:t>
            </a:r>
            <a:r>
              <a:rPr lang="it-IT" sz="3200" b="1" dirty="0">
                <a:latin typeface="+mn-lt"/>
              </a:rPr>
              <a:t> </a:t>
            </a:r>
            <a:r>
              <a:rPr lang="it-IT" sz="3200" b="1" dirty="0" err="1">
                <a:latin typeface="+mn-lt"/>
              </a:rPr>
              <a:t>as</a:t>
            </a:r>
            <a:r>
              <a:rPr lang="it-IT" sz="3200" b="1" dirty="0">
                <a:latin typeface="+mn-lt"/>
              </a:rPr>
              <a:t> </a:t>
            </a:r>
            <a:r>
              <a:rPr lang="it-IT" sz="3200" b="1" dirty="0" err="1">
                <a:latin typeface="+mn-lt"/>
              </a:rPr>
              <a:t>being</a:t>
            </a:r>
            <a:r>
              <a:rPr lang="it-IT" sz="3200" b="1" dirty="0">
                <a:latin typeface="+mn-lt"/>
              </a:rPr>
              <a:t> a </a:t>
            </a:r>
            <a:r>
              <a:rPr lang="it-IT" sz="3200" b="1" dirty="0" err="1">
                <a:latin typeface="+mn-lt"/>
              </a:rPr>
              <a:t>member</a:t>
            </a:r>
            <a:r>
              <a:rPr lang="it-IT" sz="3200" b="1" dirty="0">
                <a:latin typeface="+mn-lt"/>
              </a:rPr>
              <a:t> of EIPG</a:t>
            </a:r>
          </a:p>
        </p:txBody>
      </p:sp>
      <p:sp>
        <p:nvSpPr>
          <p:cNvPr id="3" name="Segnaposto contenuto 2">
            <a:extLst>
              <a:ext uri="{FF2B5EF4-FFF2-40B4-BE49-F238E27FC236}">
                <a16:creationId xmlns:a16="http://schemas.microsoft.com/office/drawing/2014/main" id="{E788D6D3-333F-4C03-B0AC-8BC3C58D87B9}"/>
              </a:ext>
            </a:extLst>
          </p:cNvPr>
          <p:cNvSpPr>
            <a:spLocks noGrp="1"/>
          </p:cNvSpPr>
          <p:nvPr>
            <p:ph idx="1"/>
          </p:nvPr>
        </p:nvSpPr>
        <p:spPr>
          <a:xfrm>
            <a:off x="609600" y="1397000"/>
            <a:ext cx="10972800" cy="4927600"/>
          </a:xfrm>
        </p:spPr>
        <p:txBody>
          <a:bodyPr>
            <a:normAutofit fontScale="77500" lnSpcReduction="20000"/>
          </a:bodyPr>
          <a:lstStyle/>
          <a:p>
            <a:pPr>
              <a:lnSpc>
                <a:spcPct val="160000"/>
              </a:lnSpc>
            </a:pPr>
            <a:r>
              <a:rPr lang="en-GB" dirty="0"/>
              <a:t>Access to an overarching European organisation and lobby group taking a position in consultation processes and ensuring representation at European level.</a:t>
            </a:r>
          </a:p>
          <a:p>
            <a:pPr>
              <a:lnSpc>
                <a:spcPct val="160000"/>
              </a:lnSpc>
            </a:pPr>
            <a:r>
              <a:rPr lang="en-GB" dirty="0"/>
              <a:t>Access to a source of technical information not readily available through other channels, and that can provide guidance on matters where clarity is lacking</a:t>
            </a:r>
          </a:p>
          <a:p>
            <a:pPr>
              <a:lnSpc>
                <a:spcPct val="160000"/>
              </a:lnSpc>
            </a:pPr>
            <a:r>
              <a:rPr lang="en-GB" dirty="0"/>
              <a:t>Access to a European network of professionals and colleagues within pharma industry in sister organisations at a European and global level.</a:t>
            </a:r>
            <a:endParaRPr lang="it-IT" dirty="0"/>
          </a:p>
        </p:txBody>
      </p:sp>
    </p:spTree>
    <p:extLst>
      <p:ext uri="{BB962C8B-B14F-4D97-AF65-F5344CB8AC3E}">
        <p14:creationId xmlns:p14="http://schemas.microsoft.com/office/powerpoint/2010/main" val="2153315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8C9E2-122C-4A29-AF1B-251A886F7FCD}"/>
              </a:ext>
            </a:extLst>
          </p:cNvPr>
          <p:cNvSpPr>
            <a:spLocks noGrp="1"/>
          </p:cNvSpPr>
          <p:nvPr>
            <p:ph type="title"/>
          </p:nvPr>
        </p:nvSpPr>
        <p:spPr>
          <a:xfrm>
            <a:off x="668867" y="373890"/>
            <a:ext cx="10972800" cy="760644"/>
          </a:xfrm>
        </p:spPr>
        <p:txBody>
          <a:bodyPr>
            <a:normAutofit/>
          </a:bodyPr>
          <a:lstStyle/>
          <a:p>
            <a:r>
              <a:rPr lang="it-IT" sz="3200" b="1" dirty="0" err="1">
                <a:latin typeface="+mn-lt"/>
              </a:rPr>
              <a:t>What</a:t>
            </a:r>
            <a:r>
              <a:rPr lang="it-IT" sz="3200" b="1" dirty="0">
                <a:latin typeface="+mn-lt"/>
              </a:rPr>
              <a:t> </a:t>
            </a:r>
            <a:r>
              <a:rPr lang="it-IT" sz="3200" b="1" dirty="0" err="1">
                <a:latin typeface="+mn-lt"/>
              </a:rPr>
              <a:t>we</a:t>
            </a:r>
            <a:r>
              <a:rPr lang="it-IT" sz="3200" b="1" dirty="0">
                <a:latin typeface="+mn-lt"/>
              </a:rPr>
              <a:t> </a:t>
            </a:r>
            <a:r>
              <a:rPr lang="it-IT" sz="3200" b="1" dirty="0" err="1">
                <a:latin typeface="+mn-lt"/>
              </a:rPr>
              <a:t>would</a:t>
            </a:r>
            <a:r>
              <a:rPr lang="it-IT" sz="3200" b="1" dirty="0">
                <a:latin typeface="+mn-lt"/>
              </a:rPr>
              <a:t> </a:t>
            </a:r>
            <a:r>
              <a:rPr lang="it-IT" sz="3200" b="1" dirty="0" err="1">
                <a:latin typeface="+mn-lt"/>
              </a:rPr>
              <a:t>need</a:t>
            </a:r>
            <a:r>
              <a:rPr lang="it-IT" sz="3200" b="1" dirty="0">
                <a:latin typeface="+mn-lt"/>
              </a:rPr>
              <a:t> more from EIPG</a:t>
            </a:r>
          </a:p>
        </p:txBody>
      </p:sp>
      <p:sp>
        <p:nvSpPr>
          <p:cNvPr id="3" name="Segnaposto contenuto 2">
            <a:extLst>
              <a:ext uri="{FF2B5EF4-FFF2-40B4-BE49-F238E27FC236}">
                <a16:creationId xmlns:a16="http://schemas.microsoft.com/office/drawing/2014/main" id="{E788D6D3-333F-4C03-B0AC-8BC3C58D87B9}"/>
              </a:ext>
            </a:extLst>
          </p:cNvPr>
          <p:cNvSpPr>
            <a:spLocks noGrp="1"/>
          </p:cNvSpPr>
          <p:nvPr>
            <p:ph idx="1"/>
          </p:nvPr>
        </p:nvSpPr>
        <p:spPr>
          <a:xfrm>
            <a:off x="609600" y="1397000"/>
            <a:ext cx="10972800" cy="4927600"/>
          </a:xfrm>
        </p:spPr>
        <p:txBody>
          <a:bodyPr>
            <a:normAutofit fontScale="62500" lnSpcReduction="20000"/>
          </a:bodyPr>
          <a:lstStyle/>
          <a:p>
            <a:pPr>
              <a:lnSpc>
                <a:spcPct val="170000"/>
              </a:lnSpc>
            </a:pPr>
            <a:r>
              <a:rPr lang="it-IT" dirty="0"/>
              <a:t>Renewed effort to update Guides of Practice of both QP’s and Good Distribution Practice</a:t>
            </a:r>
          </a:p>
          <a:p>
            <a:pPr>
              <a:lnSpc>
                <a:spcPct val="170000"/>
              </a:lnSpc>
            </a:pPr>
            <a:r>
              <a:rPr lang="it-IT" dirty="0"/>
              <a:t>Continued investment in technical documentation to serve as a source of consultation / technical library for members</a:t>
            </a:r>
          </a:p>
          <a:p>
            <a:pPr>
              <a:lnSpc>
                <a:spcPct val="170000"/>
              </a:lnSpc>
            </a:pPr>
            <a:r>
              <a:rPr lang="it-IT" dirty="0"/>
              <a:t>Ensuring active participation in consultations for the updating of Good Practice guides by European Commission.</a:t>
            </a:r>
          </a:p>
          <a:p>
            <a:pPr>
              <a:lnSpc>
                <a:spcPct val="170000"/>
              </a:lnSpc>
            </a:pPr>
            <a:r>
              <a:rPr lang="it-IT" dirty="0"/>
              <a:t>Ensuring that implementationof Delegated Regulation remains a niche area of activity and oversight, including the challenges created by impact of diversity of implementation across Europe.</a:t>
            </a:r>
          </a:p>
        </p:txBody>
      </p:sp>
    </p:spTree>
    <p:extLst>
      <p:ext uri="{BB962C8B-B14F-4D97-AF65-F5344CB8AC3E}">
        <p14:creationId xmlns:p14="http://schemas.microsoft.com/office/powerpoint/2010/main" val="6868198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f9acce1-9541-41f6-8da6-b4f95ddd646e">
      <Terms xmlns="http://schemas.microsoft.com/office/infopath/2007/PartnerControls"/>
    </lcf76f155ced4ddcb4097134ff3c332f>
    <TaxCatchAll xmlns="fdaa7a88-3021-4779-99f6-0d1545c48b5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CA9DA002EAD148B893F206419CFA03" ma:contentTypeVersion="15" ma:contentTypeDescription="Create a new document." ma:contentTypeScope="" ma:versionID="f8be146b234c57f26fa5112b1c1dc584">
  <xsd:schema xmlns:xsd="http://www.w3.org/2001/XMLSchema" xmlns:xs="http://www.w3.org/2001/XMLSchema" xmlns:p="http://schemas.microsoft.com/office/2006/metadata/properties" xmlns:ns2="df9acce1-9541-41f6-8da6-b4f95ddd646e" xmlns:ns3="fdaa7a88-3021-4779-99f6-0d1545c48b50" targetNamespace="http://schemas.microsoft.com/office/2006/metadata/properties" ma:root="true" ma:fieldsID="7b2e4485df421437562a9269bac66910" ns2:_="" ns3:_="">
    <xsd:import namespace="df9acce1-9541-41f6-8da6-b4f95ddd646e"/>
    <xsd:import namespace="fdaa7a88-3021-4779-99f6-0d1545c48b5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9acce1-9541-41f6-8da6-b4f95ddd64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33d3e9c-e49d-4214-b30c-437e8536167d"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aa7a88-3021-4779-99f6-0d1545c48b5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c58e99c5-93c3-4d18-9308-a4307b4c5d42}" ma:internalName="TaxCatchAll" ma:showField="CatchAllData" ma:web="fdaa7a88-3021-4779-99f6-0d1545c48b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3EE1B9-CE80-46F9-A227-29C8AED7A371}">
  <ds:schemaRefs>
    <ds:schemaRef ds:uri="http://schemas.microsoft.com/office/2006/metadata/properties"/>
    <ds:schemaRef ds:uri="http://schemas.microsoft.com/office/infopath/2007/PartnerControls"/>
    <ds:schemaRef ds:uri="df9acce1-9541-41f6-8da6-b4f95ddd646e"/>
    <ds:schemaRef ds:uri="fdaa7a88-3021-4779-99f6-0d1545c48b50"/>
  </ds:schemaRefs>
</ds:datastoreItem>
</file>

<file path=customXml/itemProps2.xml><?xml version="1.0" encoding="utf-8"?>
<ds:datastoreItem xmlns:ds="http://schemas.openxmlformats.org/officeDocument/2006/customXml" ds:itemID="{2CCDB0F6-009E-4863-8C79-069B403FC68A}">
  <ds:schemaRefs>
    <ds:schemaRef ds:uri="http://schemas.microsoft.com/sharepoint/v3/contenttype/forms"/>
  </ds:schemaRefs>
</ds:datastoreItem>
</file>

<file path=customXml/itemProps3.xml><?xml version="1.0" encoding="utf-8"?>
<ds:datastoreItem xmlns:ds="http://schemas.openxmlformats.org/officeDocument/2006/customXml" ds:itemID="{05496563-93FB-4F8A-9C9E-02DF2E181D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9acce1-9541-41f6-8da6-b4f95ddd646e"/>
    <ds:schemaRef ds:uri="fdaa7a88-3021-4779-99f6-0d1545c48b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197</TotalTime>
  <Words>395</Words>
  <Application>Microsoft Office PowerPoint</Application>
  <PresentationFormat>Widescreen</PresentationFormat>
  <Paragraphs>27</Paragraphs>
  <Slides>5</Slides>
  <Notes>0</Notes>
  <HiddenSlides>0</HiddenSlides>
  <MMClips>0</MMClips>
  <ScaleCrop>false</ScaleCrop>
  <HeadingPairs>
    <vt:vector size="8" baseType="variant">
      <vt:variant>
        <vt:lpstr>Caratteri utilizzati</vt:lpstr>
      </vt:variant>
      <vt:variant>
        <vt:i4>5</vt:i4>
      </vt:variant>
      <vt:variant>
        <vt:lpstr>Tema</vt:lpstr>
      </vt:variant>
      <vt:variant>
        <vt:i4>1</vt:i4>
      </vt:variant>
      <vt:variant>
        <vt:lpstr>Server OLE incorporati</vt:lpstr>
      </vt:variant>
      <vt:variant>
        <vt:i4>0</vt:i4>
      </vt:variant>
      <vt:variant>
        <vt:lpstr>Titoli diapositive</vt:lpstr>
      </vt:variant>
      <vt:variant>
        <vt:i4>5</vt:i4>
      </vt:variant>
    </vt:vector>
  </HeadingPairs>
  <TitlesOfParts>
    <vt:vector size="11" baseType="lpstr">
      <vt:lpstr>Arial</vt:lpstr>
      <vt:lpstr>Calibri</vt:lpstr>
      <vt:lpstr>Constantia</vt:lpstr>
      <vt:lpstr>Times New Roman</vt:lpstr>
      <vt:lpstr>Wingdings 2</vt:lpstr>
      <vt:lpstr>Flow</vt:lpstr>
      <vt:lpstr>Presentazione standard di PowerPoint</vt:lpstr>
      <vt:lpstr>Association Insight &amp; Main Activities 2024</vt:lpstr>
      <vt:lpstr>My Association Activity’s Plans</vt:lpstr>
      <vt:lpstr>What we appreciate as being a member of EIPG</vt:lpstr>
      <vt:lpstr>What we would need more from EIPG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Piero Iamartino</dc:creator>
  <cp:lastModifiedBy>Piero Iamartino</cp:lastModifiedBy>
  <cp:revision>10</cp:revision>
  <dcterms:created xsi:type="dcterms:W3CDTF">2024-01-17T12:14:57Z</dcterms:created>
  <dcterms:modified xsi:type="dcterms:W3CDTF">2025-06-06T17:31:11Z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0x01010039CA9DA002EAD148B893F206419CFA03</vt:lpwstr>
  </property>
</Properties>
</file>