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304" r:id="rId6"/>
    <p:sldId id="305" r:id="rId7"/>
    <p:sldId id="306" r:id="rId8"/>
    <p:sldId id="307"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6"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7466"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60958" indent="0" algn="r">
              <a:buNone/>
              <a:defRPr>
                <a:solidFill>
                  <a:schemeClr val="tx1"/>
                </a:solidFill>
              </a:defRPr>
            </a:lvl1pPr>
            <a:lvl2pPr marL="609585" indent="0" algn="ctr">
              <a:buNone/>
            </a:lvl2pPr>
            <a:lvl3pPr marL="1219170" indent="0" algn="ctr">
              <a:buNone/>
            </a:lvl3pPr>
            <a:lvl4pPr marL="1828754" indent="0" algn="ctr">
              <a:buNone/>
            </a:lvl4pPr>
            <a:lvl5pPr marL="2438339" indent="0" algn="ctr">
              <a:buNone/>
            </a:lvl5pPr>
            <a:lvl6pPr marL="3047924" indent="0" algn="ctr">
              <a:buNone/>
            </a:lvl6pPr>
            <a:lvl7pPr marL="3657509" indent="0" algn="ctr">
              <a:buNone/>
            </a:lvl7pPr>
            <a:lvl8pPr marL="4267093" indent="0" algn="ctr">
              <a:buNone/>
            </a:lvl8pPr>
            <a:lvl9pPr marL="4876678"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D0A934F2-D1B4-4411-93CD-A410E445B827}" type="datetimeFigureOut">
              <a:rPr lang="en-GB" smtClean="0"/>
              <a:t>06/06/2025</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DD4487E9-3E7D-415D-A6DD-D06C7BA7E97A}" type="slidenum">
              <a:rPr lang="en-GB" smtClean="0"/>
              <a:t>‹N›</a:t>
            </a:fld>
            <a:endParaRPr lang="en-GB"/>
          </a:p>
        </p:txBody>
      </p:sp>
    </p:spTree>
    <p:extLst>
      <p:ext uri="{BB962C8B-B14F-4D97-AF65-F5344CB8AC3E}">
        <p14:creationId xmlns:p14="http://schemas.microsoft.com/office/powerpoint/2010/main" val="251209430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0A934F2-D1B4-4411-93CD-A410E445B827}" type="datetimeFigureOut">
              <a:rPr lang="en-GB" smtClean="0"/>
              <a:t>06/06/2025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4487E9-3E7D-415D-A6DD-D06C7BA7E97A}" type="slidenum">
              <a:rPr lang="en-GB" smtClean="0"/>
              <a:t>‹N›</a:t>
            </a:fld>
            <a:endParaRPr lang="en-GB"/>
          </a:p>
        </p:txBody>
      </p:sp>
    </p:spTree>
    <p:extLst>
      <p:ext uri="{BB962C8B-B14F-4D97-AF65-F5344CB8AC3E}">
        <p14:creationId xmlns:p14="http://schemas.microsoft.com/office/powerpoint/2010/main" val="3637356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1"/>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1"/>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0A934F2-D1B4-4411-93CD-A410E445B827}" type="datetimeFigureOut">
              <a:rPr lang="en-GB" smtClean="0"/>
              <a:t>06/06/2025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4487E9-3E7D-415D-A6DD-D06C7BA7E97A}" type="slidenum">
              <a:rPr lang="en-GB" smtClean="0"/>
              <a:t>‹N›</a:t>
            </a:fld>
            <a:endParaRPr lang="en-GB"/>
          </a:p>
        </p:txBody>
      </p:sp>
    </p:spTree>
    <p:extLst>
      <p:ext uri="{BB962C8B-B14F-4D97-AF65-F5344CB8AC3E}">
        <p14:creationId xmlns:p14="http://schemas.microsoft.com/office/powerpoint/2010/main" val="1057157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0A934F2-D1B4-4411-93CD-A410E445B827}" type="datetimeFigureOut">
              <a:rPr lang="en-GB" smtClean="0"/>
              <a:t>06/06/2025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4487E9-3E7D-415D-A6DD-D06C7BA7E97A}" type="slidenum">
              <a:rPr lang="en-GB" smtClean="0"/>
              <a:t>‹N›</a:t>
            </a:fld>
            <a:endParaRPr lang="en-GB"/>
          </a:p>
        </p:txBody>
      </p:sp>
      <p:grpSp>
        <p:nvGrpSpPr>
          <p:cNvPr id="7" name="Group 7"/>
          <p:cNvGrpSpPr>
            <a:grpSpLocks noChangeAspect="1"/>
          </p:cNvGrpSpPr>
          <p:nvPr userDrawn="1"/>
        </p:nvGrpSpPr>
        <p:grpSpPr bwMode="auto">
          <a:xfrm>
            <a:off x="10608502" y="69122"/>
            <a:ext cx="1441449" cy="863601"/>
            <a:chOff x="5004048" y="476672"/>
            <a:chExt cx="1933178" cy="1159122"/>
          </a:xfrm>
        </p:grpSpPr>
        <p:sp>
          <p:nvSpPr>
            <p:cNvPr id="8" name="Rectangle 7"/>
            <p:cNvSpPr>
              <a:spLocks noChangeArrowheads="1"/>
            </p:cNvSpPr>
            <p:nvPr/>
          </p:nvSpPr>
          <p:spPr bwMode="auto">
            <a:xfrm>
              <a:off x="5290759" y="763612"/>
              <a:ext cx="434327" cy="576720"/>
            </a:xfrm>
            <a:prstGeom prst="rect">
              <a:avLst/>
            </a:prstGeom>
            <a:solidFill>
              <a:srgbClr val="FFFFFF"/>
            </a:solidFill>
            <a:ln>
              <a:noFill/>
            </a:ln>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it-IT" sz="2400">
                <a:solidFill>
                  <a:srgbClr val="FFFFFF"/>
                </a:solidFill>
                <a:latin typeface="Constantia" pitchFamily="18" charset="0"/>
              </a:endParaRPr>
            </a:p>
          </p:txBody>
        </p:sp>
        <p:pic>
          <p:nvPicPr>
            <p:cNvPr id="9" name="Picture 2" descr="E:\Documents and Settings\Claude\My Documents\My Webs\eipgzheta\EIPG Images\EIPG Logo Reduced.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04048" y="476672"/>
              <a:ext cx="1933178" cy="1159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333293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7466"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933">
                <a:solidFill>
                  <a:schemeClr val="tx1"/>
                </a:solidFill>
              </a:defRPr>
            </a:lvl1pPr>
            <a:lvl2pPr>
              <a:buNone/>
              <a:defRPr sz="2400">
                <a:solidFill>
                  <a:schemeClr val="tx1">
                    <a:tint val="75000"/>
                  </a:schemeClr>
                </a:solidFill>
              </a:defRPr>
            </a:lvl2pPr>
            <a:lvl3pPr>
              <a:buNone/>
              <a:defRPr sz="2133">
                <a:solidFill>
                  <a:schemeClr val="tx1">
                    <a:tint val="75000"/>
                  </a:schemeClr>
                </a:solidFill>
              </a:defRPr>
            </a:lvl3pPr>
            <a:lvl4pPr>
              <a:buNone/>
              <a:defRPr sz="1867">
                <a:solidFill>
                  <a:schemeClr val="tx1">
                    <a:tint val="75000"/>
                  </a:schemeClr>
                </a:solidFill>
              </a:defRPr>
            </a:lvl4pPr>
            <a:lvl5pPr>
              <a:buNone/>
              <a:defRPr sz="1867">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0A934F2-D1B4-4411-93CD-A410E445B827}" type="datetimeFigureOut">
              <a:rPr lang="en-GB" smtClean="0"/>
              <a:t>06/06/2025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4487E9-3E7D-415D-A6DD-D06C7BA7E97A}" type="slidenum">
              <a:rPr lang="en-GB" smtClean="0"/>
              <a:t>‹N›</a:t>
            </a:fld>
            <a:endParaRPr lang="en-GB"/>
          </a:p>
        </p:txBody>
      </p:sp>
    </p:spTree>
    <p:extLst>
      <p:ext uri="{BB962C8B-B14F-4D97-AF65-F5344CB8AC3E}">
        <p14:creationId xmlns:p14="http://schemas.microsoft.com/office/powerpoint/2010/main" val="357312561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3467"/>
            </a:lvl1pPr>
            <a:lvl2pPr>
              <a:defRPr sz="3200"/>
            </a:lvl2pPr>
            <a:lvl3pPr>
              <a:defRPr sz="2667"/>
            </a:lvl3pPr>
            <a:lvl4pPr>
              <a:defRPr sz="2400"/>
            </a:lvl4pPr>
            <a:lvl5pPr>
              <a:defRPr sz="2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3467"/>
            </a:lvl1pPr>
            <a:lvl2pPr>
              <a:defRPr sz="3200"/>
            </a:lvl2pPr>
            <a:lvl3pPr>
              <a:defRPr sz="2667"/>
            </a:lvl3pPr>
            <a:lvl4pPr>
              <a:defRPr sz="2400"/>
            </a:lvl4pPr>
            <a:lvl5pPr>
              <a:defRPr sz="2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0A934F2-D1B4-4411-93CD-A410E445B827}" type="datetimeFigureOut">
              <a:rPr lang="en-GB" smtClean="0"/>
              <a:t>06/06/2025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4487E9-3E7D-415D-A6DD-D06C7BA7E97A}" type="slidenum">
              <a:rPr lang="en-GB" smtClean="0"/>
              <a:t>‹N›</a:t>
            </a:fld>
            <a:endParaRPr lang="en-GB"/>
          </a:p>
        </p:txBody>
      </p:sp>
    </p:spTree>
    <p:extLst>
      <p:ext uri="{BB962C8B-B14F-4D97-AF65-F5344CB8AC3E}">
        <p14:creationId xmlns:p14="http://schemas.microsoft.com/office/powerpoint/2010/main" val="1671495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3200" b="1" cap="none" baseline="0">
                <a:solidFill>
                  <a:schemeClr val="tx2"/>
                </a:solidFill>
                <a:effectLst/>
              </a:defRPr>
            </a:lvl1pPr>
            <a:lvl2pPr>
              <a:buNone/>
              <a:defRPr sz="2667" b="1"/>
            </a:lvl2pPr>
            <a:lvl3pPr>
              <a:buNone/>
              <a:defRPr sz="2400" b="1"/>
            </a:lvl3pPr>
            <a:lvl4pPr>
              <a:buNone/>
              <a:defRPr sz="2133" b="1"/>
            </a:lvl4pPr>
            <a:lvl5pPr>
              <a:buNone/>
              <a:defRPr sz="2133"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1859757"/>
            <a:ext cx="5389033" cy="654843"/>
          </a:xfrm>
        </p:spPr>
        <p:txBody>
          <a:bodyPr lIns="45720" tIns="0" rIns="45720" bIns="0" anchor="ctr"/>
          <a:lstStyle>
            <a:lvl1pPr marL="0" indent="0">
              <a:buNone/>
              <a:defRPr sz="3200" b="1" cap="none" baseline="0">
                <a:solidFill>
                  <a:schemeClr val="tx2"/>
                </a:solidFill>
                <a:effectLst/>
              </a:defRPr>
            </a:lvl1pPr>
            <a:lvl2pPr>
              <a:buNone/>
              <a:defRPr sz="2667" b="1"/>
            </a:lvl2pPr>
            <a:lvl3pPr>
              <a:buNone/>
              <a:defRPr sz="2400" b="1"/>
            </a:lvl3pPr>
            <a:lvl4pPr>
              <a:buNone/>
              <a:defRPr sz="2133" b="1"/>
            </a:lvl4pPr>
            <a:lvl5pPr>
              <a:buNone/>
              <a:defRPr sz="2133"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933"/>
            </a:lvl1pPr>
            <a:lvl2pPr>
              <a:defRPr sz="2667"/>
            </a:lvl2pPr>
            <a:lvl3pPr>
              <a:defRPr sz="2400"/>
            </a:lvl3pPr>
            <a:lvl4pPr>
              <a:defRPr sz="2133"/>
            </a:lvl4pPr>
            <a:lvl5pPr>
              <a:defRPr sz="2133"/>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9" y="2514600"/>
            <a:ext cx="5389033" cy="3845720"/>
          </a:xfrm>
        </p:spPr>
        <p:txBody>
          <a:bodyPr tIns="0"/>
          <a:lstStyle>
            <a:lvl1pPr>
              <a:defRPr sz="2933"/>
            </a:lvl1pPr>
            <a:lvl2pPr>
              <a:defRPr sz="2667"/>
            </a:lvl2pPr>
            <a:lvl3pPr>
              <a:defRPr sz="2400"/>
            </a:lvl3pPr>
            <a:lvl4pPr>
              <a:defRPr sz="2133"/>
            </a:lvl4pPr>
            <a:lvl5pPr>
              <a:defRPr sz="2133"/>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0A934F2-D1B4-4411-93CD-A410E445B827}" type="datetimeFigureOut">
              <a:rPr lang="en-GB" smtClean="0"/>
              <a:t>06/06/2025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D4487E9-3E7D-415D-A6DD-D06C7BA7E97A}" type="slidenum">
              <a:rPr lang="en-GB" smtClean="0"/>
              <a:t>‹N›</a:t>
            </a:fld>
            <a:endParaRPr lang="en-GB"/>
          </a:p>
        </p:txBody>
      </p:sp>
    </p:spTree>
    <p:extLst>
      <p:ext uri="{BB962C8B-B14F-4D97-AF65-F5344CB8AC3E}">
        <p14:creationId xmlns:p14="http://schemas.microsoft.com/office/powerpoint/2010/main" val="3825282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6667"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0A934F2-D1B4-4411-93CD-A410E445B827}" type="datetimeFigureOut">
              <a:rPr lang="en-GB" smtClean="0"/>
              <a:t>06/06/2025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D4487E9-3E7D-415D-A6DD-D06C7BA7E97A}" type="slidenum">
              <a:rPr lang="en-GB" smtClean="0"/>
              <a:t>‹N›</a:t>
            </a:fld>
            <a:endParaRPr lang="en-GB"/>
          </a:p>
        </p:txBody>
      </p:sp>
    </p:spTree>
    <p:extLst>
      <p:ext uri="{BB962C8B-B14F-4D97-AF65-F5344CB8AC3E}">
        <p14:creationId xmlns:p14="http://schemas.microsoft.com/office/powerpoint/2010/main" val="2788725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A934F2-D1B4-4411-93CD-A410E445B827}" type="datetimeFigureOut">
              <a:rPr lang="en-GB" smtClean="0"/>
              <a:t>06/06/2025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D4487E9-3E7D-415D-A6DD-D06C7BA7E97A}" type="slidenum">
              <a:rPr lang="en-GB" smtClean="0"/>
              <a:t>‹N›</a:t>
            </a:fld>
            <a:endParaRPr lang="en-GB"/>
          </a:p>
        </p:txBody>
      </p:sp>
    </p:spTree>
    <p:extLst>
      <p:ext uri="{BB962C8B-B14F-4D97-AF65-F5344CB8AC3E}">
        <p14:creationId xmlns:p14="http://schemas.microsoft.com/office/powerpoint/2010/main" val="243924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1"/>
          </a:xfrm>
        </p:spPr>
        <p:txBody>
          <a:bodyPr lIns="0" anchor="b">
            <a:noAutofit/>
          </a:bodyPr>
          <a:lstStyle>
            <a:lvl1pPr algn="l" rtl="0">
              <a:spcBef>
                <a:spcPct val="0"/>
              </a:spcBef>
              <a:buNone/>
              <a:defRPr sz="3467"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867"/>
            </a:lvl1pPr>
            <a:lvl2pPr indent="0" algn="l">
              <a:buNone/>
              <a:defRPr sz="1600"/>
            </a:lvl2pPr>
            <a:lvl3pPr indent="0" algn="l">
              <a:buNone/>
              <a:defRPr sz="1333"/>
            </a:lvl3pPr>
            <a:lvl4pPr indent="0" algn="l">
              <a:buNone/>
              <a:defRPr sz="1200"/>
            </a:lvl4pPr>
            <a:lvl5pPr indent="0" algn="l">
              <a:buNone/>
              <a:defRPr sz="12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3733"/>
            </a:lvl1pPr>
            <a:lvl2pPr>
              <a:defRPr sz="3467"/>
            </a:lvl2pPr>
            <a:lvl3pPr>
              <a:defRPr sz="3200"/>
            </a:lvl3pPr>
            <a:lvl4pPr>
              <a:defRPr sz="2667"/>
            </a:lvl4pPr>
            <a:lvl5pPr>
              <a:defRPr sz="2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0A934F2-D1B4-4411-93CD-A410E445B827}" type="datetimeFigureOut">
              <a:rPr lang="en-GB" smtClean="0"/>
              <a:t>06/06/2025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4487E9-3E7D-415D-A6DD-D06C7BA7E97A}" type="slidenum">
              <a:rPr lang="en-GB" smtClean="0"/>
              <a:t>‹N›</a:t>
            </a:fld>
            <a:endParaRPr lang="en-GB"/>
          </a:p>
        </p:txBody>
      </p:sp>
    </p:spTree>
    <p:extLst>
      <p:ext uri="{BB962C8B-B14F-4D97-AF65-F5344CB8AC3E}">
        <p14:creationId xmlns:p14="http://schemas.microsoft.com/office/powerpoint/2010/main" val="169732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24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2400"/>
          </a:p>
        </p:txBody>
      </p:sp>
      <p:sp>
        <p:nvSpPr>
          <p:cNvPr id="2" name="Title 1"/>
          <p:cNvSpPr>
            <a:spLocks noGrp="1"/>
          </p:cNvSpPr>
          <p:nvPr>
            <p:ph type="title"/>
          </p:nvPr>
        </p:nvSpPr>
        <p:spPr>
          <a:xfrm>
            <a:off x="812800" y="1176996"/>
            <a:ext cx="2950464" cy="1582621"/>
          </a:xfrm>
        </p:spPr>
        <p:txBody>
          <a:bodyPr vert="horz" lIns="45720" tIns="45720" rIns="45720" bIns="45720" anchor="b"/>
          <a:lstStyle>
            <a:lvl1pPr algn="l">
              <a:buNone/>
              <a:defRPr sz="2667"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333"/>
              </a:spcBef>
              <a:buFontTx/>
              <a:buNone/>
              <a:defRPr sz="1733"/>
            </a:lvl1pPr>
            <a:lvl2pPr>
              <a:defRPr sz="1600"/>
            </a:lvl2pPr>
            <a:lvl3pPr>
              <a:defRPr sz="1333"/>
            </a:lvl3pPr>
            <a:lvl4pPr>
              <a:defRPr sz="1200"/>
            </a:lvl4pPr>
            <a:lvl5pPr>
              <a:defRPr sz="12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0A934F2-D1B4-4411-93CD-A410E445B827}" type="datetimeFigureOut">
              <a:rPr lang="en-GB" smtClean="0"/>
              <a:t>06/06/2025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10769600" y="6356351"/>
            <a:ext cx="812800" cy="365125"/>
          </a:xfrm>
        </p:spPr>
        <p:txBody>
          <a:bodyPr/>
          <a:lstStyle/>
          <a:p>
            <a:fld id="{DD4487E9-3E7D-415D-A6DD-D06C7BA7E97A}" type="slidenum">
              <a:rPr lang="en-GB" smtClean="0"/>
              <a:t>‹N›</a:t>
            </a:fld>
            <a:endParaRPr lang="en-GB"/>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4267"/>
            </a:lvl1pPr>
          </a:lstStyle>
          <a:p>
            <a:r>
              <a:rPr kumimoji="0" lang="en-US"/>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121920" tIns="60960" rIns="121920" bIns="60960" anchor="t" compatLnSpc="1"/>
          <a:lstStyle/>
          <a:p>
            <a:pPr marL="0" algn="l" rtl="0" eaLnBrk="1" latinLnBrk="0" hangingPunct="1"/>
            <a:endParaRPr kumimoji="0" lang="en-US" sz="24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121920" tIns="60960" rIns="121920" bIns="60960" anchor="t" compatLnSpc="1"/>
          <a:lstStyle/>
          <a:p>
            <a:pPr marL="0" algn="l" rtl="0" eaLnBrk="1" latinLnBrk="0" hangingPunct="1"/>
            <a:endParaRPr kumimoji="0" lang="en-US" sz="2400">
              <a:solidFill>
                <a:schemeClr val="tx1"/>
              </a:solidFill>
              <a:latin typeface="+mn-lt"/>
              <a:ea typeface="+mn-ea"/>
              <a:cs typeface="+mn-cs"/>
            </a:endParaRPr>
          </a:p>
        </p:txBody>
      </p:sp>
    </p:spTree>
    <p:extLst>
      <p:ext uri="{BB962C8B-B14F-4D97-AF65-F5344CB8AC3E}">
        <p14:creationId xmlns:p14="http://schemas.microsoft.com/office/powerpoint/2010/main" val="3669206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121920" tIns="60960" rIns="121920" bIns="60960" anchor="t" compatLnSpc="1"/>
          <a:lstStyle/>
          <a:p>
            <a:pPr marL="0" algn="l" rtl="0" eaLnBrk="1" latinLnBrk="0" hangingPunct="1"/>
            <a:endParaRPr kumimoji="0" lang="en-US" sz="2400">
              <a:solidFill>
                <a:schemeClr val="tx1"/>
              </a:solidFill>
              <a:latin typeface="+mn-lt"/>
              <a:ea typeface="+mn-ea"/>
              <a:cs typeface="+mn-cs"/>
            </a:endParaRPr>
          </a:p>
        </p:txBody>
      </p:sp>
      <p:sp>
        <p:nvSpPr>
          <p:cNvPr id="8" name="Freeform 7"/>
          <p:cNvSpPr>
            <a:spLocks/>
          </p:cNvSpPr>
          <p:nvPr/>
        </p:nvSpPr>
        <p:spPr bwMode="auto">
          <a:xfrm>
            <a:off x="5842000" y="-7142"/>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121920" tIns="60960" rIns="121920" bIns="60960" anchor="t" compatLnSpc="1"/>
          <a:lstStyle/>
          <a:p>
            <a:pPr marL="0" algn="l" rtl="0" eaLnBrk="1" latinLnBrk="0" hangingPunct="1"/>
            <a:endParaRPr kumimoji="0" lang="en-US" sz="240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600">
                <a:solidFill>
                  <a:schemeClr val="tx2">
                    <a:shade val="90000"/>
                  </a:schemeClr>
                </a:solidFill>
              </a:defRPr>
            </a:lvl1pPr>
          </a:lstStyle>
          <a:p>
            <a:fld id="{D0A934F2-D1B4-4411-93CD-A410E445B827}" type="datetimeFigureOut">
              <a:rPr lang="en-GB" smtClean="0"/>
              <a:t>06/06/2025</a:t>
            </a:fld>
            <a:endParaRPr lang="en-GB"/>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6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600">
                <a:solidFill>
                  <a:schemeClr val="tx2">
                    <a:shade val="90000"/>
                  </a:schemeClr>
                </a:solidFill>
              </a:defRPr>
            </a:lvl1pPr>
          </a:lstStyle>
          <a:p>
            <a:fld id="{DD4487E9-3E7D-415D-A6DD-D06C7BA7E97A}" type="slidenum">
              <a:rPr lang="en-GB" smtClean="0"/>
              <a:t>‹N›</a:t>
            </a:fld>
            <a:endParaRPr lang="en-GB"/>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24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2400"/>
            </a:p>
          </p:txBody>
        </p:sp>
      </p:grpSp>
    </p:spTree>
    <p:extLst>
      <p:ext uri="{BB962C8B-B14F-4D97-AF65-F5344CB8AC3E}">
        <p14:creationId xmlns:p14="http://schemas.microsoft.com/office/powerpoint/2010/main" val="3613441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6667" b="0" kern="1200">
          <a:ln>
            <a:noFill/>
          </a:ln>
          <a:solidFill>
            <a:schemeClr val="tx2"/>
          </a:solidFill>
          <a:effectLst/>
          <a:latin typeface="+mj-lt"/>
          <a:ea typeface="+mj-ea"/>
          <a:cs typeface="+mj-cs"/>
        </a:defRPr>
      </a:lvl1pPr>
    </p:titleStyle>
    <p:bodyStyle>
      <a:lvl1pPr marL="365751" indent="-365751" algn="l" rtl="0" eaLnBrk="1" latinLnBrk="0" hangingPunct="1">
        <a:spcBef>
          <a:spcPct val="20000"/>
        </a:spcBef>
        <a:buClr>
          <a:schemeClr val="accent3"/>
        </a:buClr>
        <a:buSzPct val="95000"/>
        <a:buFont typeface="Wingdings 2"/>
        <a:buChar char=""/>
        <a:defRPr kumimoji="0" sz="3467" kern="1200">
          <a:solidFill>
            <a:schemeClr val="tx1"/>
          </a:solidFill>
          <a:latin typeface="+mn-lt"/>
          <a:ea typeface="+mn-ea"/>
          <a:cs typeface="+mn-cs"/>
        </a:defRPr>
      </a:lvl1pPr>
      <a:lvl2pPr marL="853419" indent="-329176" algn="l" rtl="0" eaLnBrk="1" latinLnBrk="0" hangingPunct="1">
        <a:spcBef>
          <a:spcPct val="20000"/>
        </a:spcBef>
        <a:buClr>
          <a:schemeClr val="accent1"/>
        </a:buClr>
        <a:buSzPct val="85000"/>
        <a:buFont typeface="Wingdings 2"/>
        <a:buChar char=""/>
        <a:defRPr kumimoji="0" sz="3200" kern="1200">
          <a:solidFill>
            <a:schemeClr val="tx1"/>
          </a:solidFill>
          <a:latin typeface="+mn-lt"/>
          <a:ea typeface="+mn-ea"/>
          <a:cs typeface="+mn-cs"/>
        </a:defRPr>
      </a:lvl2pPr>
      <a:lvl3pPr marL="1219170" indent="-329176" algn="l" rtl="0" eaLnBrk="1" latinLnBrk="0" hangingPunct="1">
        <a:spcBef>
          <a:spcPct val="20000"/>
        </a:spcBef>
        <a:buClr>
          <a:schemeClr val="accent2"/>
        </a:buClr>
        <a:buSzPct val="70000"/>
        <a:buFont typeface="Wingdings 2"/>
        <a:buChar char=""/>
        <a:defRPr kumimoji="0" sz="2800" kern="1200">
          <a:solidFill>
            <a:schemeClr val="tx1"/>
          </a:solidFill>
          <a:latin typeface="+mn-lt"/>
          <a:ea typeface="+mn-ea"/>
          <a:cs typeface="+mn-cs"/>
        </a:defRPr>
      </a:lvl3pPr>
      <a:lvl4pPr marL="1584920" indent="-280409" algn="l" rtl="0" eaLnBrk="1" latinLnBrk="0" hangingPunct="1">
        <a:spcBef>
          <a:spcPct val="20000"/>
        </a:spcBef>
        <a:buClr>
          <a:schemeClr val="accent3"/>
        </a:buClr>
        <a:buSzPct val="65000"/>
        <a:buFont typeface="Wingdings 2"/>
        <a:buChar char=""/>
        <a:defRPr kumimoji="0" sz="2667" kern="1200">
          <a:solidFill>
            <a:schemeClr val="tx1"/>
          </a:solidFill>
          <a:latin typeface="+mn-lt"/>
          <a:ea typeface="+mn-ea"/>
          <a:cs typeface="+mn-cs"/>
        </a:defRPr>
      </a:lvl4pPr>
      <a:lvl5pPr marL="1950671" indent="-280409" algn="l" rtl="0" eaLnBrk="1" latinLnBrk="0" hangingPunct="1">
        <a:spcBef>
          <a:spcPct val="20000"/>
        </a:spcBef>
        <a:buClr>
          <a:schemeClr val="accent4"/>
        </a:buClr>
        <a:buSzPct val="65000"/>
        <a:buFont typeface="Wingdings 2"/>
        <a:buChar char=""/>
        <a:defRPr kumimoji="0" sz="2667" kern="1200">
          <a:solidFill>
            <a:schemeClr val="tx1"/>
          </a:solidFill>
          <a:latin typeface="+mn-lt"/>
          <a:ea typeface="+mn-ea"/>
          <a:cs typeface="+mn-cs"/>
        </a:defRPr>
      </a:lvl5pPr>
      <a:lvl6pPr marL="2316422" indent="-280409" algn="l" rtl="0" eaLnBrk="1" latinLnBrk="0" hangingPunct="1">
        <a:spcBef>
          <a:spcPct val="20000"/>
        </a:spcBef>
        <a:buClr>
          <a:schemeClr val="accent5"/>
        </a:buClr>
        <a:buSzPct val="80000"/>
        <a:buFont typeface="Wingdings 2"/>
        <a:buChar char=""/>
        <a:defRPr kumimoji="0" sz="2400" kern="1200">
          <a:solidFill>
            <a:schemeClr val="tx1"/>
          </a:solidFill>
          <a:latin typeface="+mn-lt"/>
          <a:ea typeface="+mn-ea"/>
          <a:cs typeface="+mn-cs"/>
        </a:defRPr>
      </a:lvl6pPr>
      <a:lvl7pPr marL="2560256" indent="-243834" algn="l" rtl="0" eaLnBrk="1" latinLnBrk="0" hangingPunct="1">
        <a:spcBef>
          <a:spcPct val="20000"/>
        </a:spcBef>
        <a:buClr>
          <a:schemeClr val="accent6"/>
        </a:buClr>
        <a:buSzPct val="80000"/>
        <a:buFont typeface="Wingdings 2"/>
        <a:buChar char=""/>
        <a:defRPr kumimoji="0" sz="2133" kern="1200" baseline="0">
          <a:solidFill>
            <a:schemeClr val="tx1"/>
          </a:solidFill>
          <a:latin typeface="+mn-lt"/>
          <a:ea typeface="+mn-ea"/>
          <a:cs typeface="+mn-cs"/>
        </a:defRPr>
      </a:lvl7pPr>
      <a:lvl8pPr marL="2926007" indent="-243834" algn="l" rtl="0" eaLnBrk="1" latinLnBrk="0" hangingPunct="1">
        <a:spcBef>
          <a:spcPct val="20000"/>
        </a:spcBef>
        <a:buClr>
          <a:schemeClr val="tx2"/>
        </a:buClr>
        <a:buChar char="•"/>
        <a:defRPr kumimoji="0" sz="2133" kern="1200">
          <a:solidFill>
            <a:schemeClr val="tx1"/>
          </a:solidFill>
          <a:latin typeface="+mn-lt"/>
          <a:ea typeface="+mn-ea"/>
          <a:cs typeface="+mn-cs"/>
        </a:defRPr>
      </a:lvl8pPr>
      <a:lvl9pPr marL="3291758" indent="-243834" algn="l" rtl="0" eaLnBrk="1" latinLnBrk="0" hangingPunct="1">
        <a:spcBef>
          <a:spcPct val="20000"/>
        </a:spcBef>
        <a:buClr>
          <a:schemeClr val="tx2"/>
        </a:buClr>
        <a:buFontTx/>
        <a:buChar char="•"/>
        <a:defRPr kumimoji="0" sz="1867"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609585" algn="l" rtl="0" eaLnBrk="1" latinLnBrk="0" hangingPunct="1">
        <a:defRPr kumimoji="0" kern="1200">
          <a:solidFill>
            <a:schemeClr val="tx1"/>
          </a:solidFill>
          <a:latin typeface="+mn-lt"/>
          <a:ea typeface="+mn-ea"/>
          <a:cs typeface="+mn-cs"/>
        </a:defRPr>
      </a:lvl2pPr>
      <a:lvl3pPr marL="1219170" algn="l" rtl="0" eaLnBrk="1" latinLnBrk="0" hangingPunct="1">
        <a:defRPr kumimoji="0" kern="1200">
          <a:solidFill>
            <a:schemeClr val="tx1"/>
          </a:solidFill>
          <a:latin typeface="+mn-lt"/>
          <a:ea typeface="+mn-ea"/>
          <a:cs typeface="+mn-cs"/>
        </a:defRPr>
      </a:lvl3pPr>
      <a:lvl4pPr marL="1828754" algn="l" rtl="0" eaLnBrk="1" latinLnBrk="0" hangingPunct="1">
        <a:defRPr kumimoji="0" kern="1200">
          <a:solidFill>
            <a:schemeClr val="tx1"/>
          </a:solidFill>
          <a:latin typeface="+mn-lt"/>
          <a:ea typeface="+mn-ea"/>
          <a:cs typeface="+mn-cs"/>
        </a:defRPr>
      </a:lvl4pPr>
      <a:lvl5pPr marL="2438339" algn="l" rtl="0" eaLnBrk="1" latinLnBrk="0" hangingPunct="1">
        <a:defRPr kumimoji="0" kern="1200">
          <a:solidFill>
            <a:schemeClr val="tx1"/>
          </a:solidFill>
          <a:latin typeface="+mn-lt"/>
          <a:ea typeface="+mn-ea"/>
          <a:cs typeface="+mn-cs"/>
        </a:defRPr>
      </a:lvl5pPr>
      <a:lvl6pPr marL="3047924" algn="l" rtl="0" eaLnBrk="1" latinLnBrk="0" hangingPunct="1">
        <a:defRPr kumimoji="0" kern="1200">
          <a:solidFill>
            <a:schemeClr val="tx1"/>
          </a:solidFill>
          <a:latin typeface="+mn-lt"/>
          <a:ea typeface="+mn-ea"/>
          <a:cs typeface="+mn-cs"/>
        </a:defRPr>
      </a:lvl6pPr>
      <a:lvl7pPr marL="3657509" algn="l" rtl="0" eaLnBrk="1" latinLnBrk="0" hangingPunct="1">
        <a:defRPr kumimoji="0" kern="1200">
          <a:solidFill>
            <a:schemeClr val="tx1"/>
          </a:solidFill>
          <a:latin typeface="+mn-lt"/>
          <a:ea typeface="+mn-ea"/>
          <a:cs typeface="+mn-cs"/>
        </a:defRPr>
      </a:lvl7pPr>
      <a:lvl8pPr marL="4267093" algn="l" rtl="0" eaLnBrk="1" latinLnBrk="0" hangingPunct="1">
        <a:defRPr kumimoji="0" kern="1200">
          <a:solidFill>
            <a:schemeClr val="tx1"/>
          </a:solidFill>
          <a:latin typeface="+mn-lt"/>
          <a:ea typeface="+mn-ea"/>
          <a:cs typeface="+mn-cs"/>
        </a:defRPr>
      </a:lvl8pPr>
      <a:lvl9pPr marL="4876678"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6"/>
          <p:cNvGrpSpPr>
            <a:grpSpLocks noChangeAspect="1"/>
          </p:cNvGrpSpPr>
          <p:nvPr/>
        </p:nvGrpSpPr>
        <p:grpSpPr bwMode="auto">
          <a:xfrm>
            <a:off x="10478429" y="0"/>
            <a:ext cx="1628906" cy="978422"/>
            <a:chOff x="1055370" y="104997"/>
            <a:chExt cx="3516630" cy="2111502"/>
          </a:xfrm>
        </p:grpSpPr>
        <p:sp>
          <p:nvSpPr>
            <p:cNvPr id="10" name="Rectangle 9"/>
            <p:cNvSpPr/>
            <p:nvPr/>
          </p:nvSpPr>
          <p:spPr>
            <a:xfrm>
              <a:off x="1404704" y="619486"/>
              <a:ext cx="1152802" cy="10825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9170">
                <a:defRPr/>
              </a:pPr>
              <a:endParaRPr lang="en-US" sz="2400">
                <a:solidFill>
                  <a:prstClr val="white"/>
                </a:solidFill>
                <a:latin typeface="Constantia"/>
              </a:endParaRPr>
            </a:p>
          </p:txBody>
        </p:sp>
        <p:pic>
          <p:nvPicPr>
            <p:cNvPr id="11" name="Picture 2"/>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55370" y="104997"/>
              <a:ext cx="3516630" cy="2111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 name="CasellaDiTesto 5">
            <a:extLst>
              <a:ext uri="{FF2B5EF4-FFF2-40B4-BE49-F238E27FC236}">
                <a16:creationId xmlns:a16="http://schemas.microsoft.com/office/drawing/2014/main" id="{7F61AB55-7B71-4F25-BB73-C6D6CA73A14F}"/>
              </a:ext>
            </a:extLst>
          </p:cNvPr>
          <p:cNvSpPr txBox="1"/>
          <p:nvPr/>
        </p:nvSpPr>
        <p:spPr>
          <a:xfrm>
            <a:off x="2201333" y="978422"/>
            <a:ext cx="7069667" cy="2028248"/>
          </a:xfrm>
          <a:prstGeom prst="rect">
            <a:avLst/>
          </a:prstGeom>
          <a:noFill/>
        </p:spPr>
        <p:txBody>
          <a:bodyPr wrap="square">
            <a:spAutoFit/>
          </a:bodyPr>
          <a:lstStyle/>
          <a:p>
            <a:pPr algn="ctr">
              <a:lnSpc>
                <a:spcPct val="150000"/>
              </a:lnSpc>
              <a:spcAft>
                <a:spcPts val="1200"/>
              </a:spcAft>
            </a:pPr>
            <a:r>
              <a:rPr lang="it-IT" sz="4800" dirty="0">
                <a:effectLst>
                  <a:outerShdw blurRad="38100" dist="38100" dir="2700000" algn="tl">
                    <a:srgbClr val="000000">
                      <a:alpha val="43137"/>
                    </a:srgbClr>
                  </a:outerShdw>
                </a:effectLst>
              </a:rPr>
              <a:t>General Assembly 2025</a:t>
            </a:r>
            <a:br>
              <a:rPr lang="it-IT" sz="4000" dirty="0">
                <a:effectLst>
                  <a:outerShdw blurRad="38100" dist="38100" dir="2700000" algn="tl">
                    <a:srgbClr val="000000">
                      <a:alpha val="43137"/>
                    </a:srgbClr>
                  </a:outerShdw>
                </a:effectLst>
              </a:rPr>
            </a:br>
            <a:r>
              <a:rPr lang="it-IT" sz="4000" dirty="0">
                <a:effectLst>
                  <a:outerShdw blurRad="38100" dist="38100" dir="2700000" algn="tl">
                    <a:srgbClr val="000000">
                      <a:alpha val="43137"/>
                    </a:srgbClr>
                  </a:outerShdw>
                </a:effectLst>
              </a:rPr>
              <a:t>Madrid</a:t>
            </a:r>
            <a:r>
              <a:rPr lang="it-IT" sz="3200" dirty="0">
                <a:effectLst>
                  <a:outerShdw blurRad="38100" dist="38100" dir="2700000" algn="tl">
                    <a:srgbClr val="000000">
                      <a:alpha val="43137"/>
                    </a:srgbClr>
                  </a:outerShdw>
                </a:effectLst>
              </a:rPr>
              <a:t>, 10 and 11 </a:t>
            </a:r>
            <a:r>
              <a:rPr lang="it-IT" sz="3200" dirty="0" err="1">
                <a:effectLst>
                  <a:outerShdw blurRad="38100" dist="38100" dir="2700000" algn="tl">
                    <a:srgbClr val="000000">
                      <a:alpha val="43137"/>
                    </a:srgbClr>
                  </a:outerShdw>
                </a:effectLst>
              </a:rPr>
              <a:t>May</a:t>
            </a:r>
            <a:r>
              <a:rPr lang="it-IT" sz="3200" dirty="0">
                <a:effectLst>
                  <a:outerShdw blurRad="38100" dist="38100" dir="2700000" algn="tl">
                    <a:srgbClr val="000000">
                      <a:alpha val="43137"/>
                    </a:srgbClr>
                  </a:outerShdw>
                </a:effectLst>
              </a:rPr>
              <a:t> 2025</a:t>
            </a:r>
            <a:endParaRPr lang="it-IT" sz="4000" dirty="0"/>
          </a:p>
        </p:txBody>
      </p:sp>
      <p:sp>
        <p:nvSpPr>
          <p:cNvPr id="3" name="CasellaDiTesto 2">
            <a:extLst>
              <a:ext uri="{FF2B5EF4-FFF2-40B4-BE49-F238E27FC236}">
                <a16:creationId xmlns:a16="http://schemas.microsoft.com/office/drawing/2014/main" id="{ECE0B080-15D7-4962-9D90-20261BC9C128}"/>
              </a:ext>
            </a:extLst>
          </p:cNvPr>
          <p:cNvSpPr txBox="1"/>
          <p:nvPr/>
        </p:nvSpPr>
        <p:spPr>
          <a:xfrm>
            <a:off x="3535681" y="3429000"/>
            <a:ext cx="5574452" cy="1415772"/>
          </a:xfrm>
          <a:prstGeom prst="rect">
            <a:avLst/>
          </a:prstGeom>
          <a:noFill/>
        </p:spPr>
        <p:txBody>
          <a:bodyPr wrap="square" rtlCol="0">
            <a:spAutoFit/>
          </a:bodyPr>
          <a:lstStyle/>
          <a:p>
            <a:pPr algn="ctr"/>
            <a:r>
              <a:rPr lang="it-IT" sz="2800" dirty="0"/>
              <a:t>Country Report and Position </a:t>
            </a:r>
          </a:p>
          <a:p>
            <a:pPr algn="ctr"/>
            <a:endParaRPr lang="it-IT" dirty="0"/>
          </a:p>
          <a:p>
            <a:pPr algn="ctr"/>
            <a:r>
              <a:rPr lang="it-IT" sz="2000" i="1" dirty="0"/>
              <a:t>AFI – Associazione Farmaceutici Industria</a:t>
            </a:r>
          </a:p>
          <a:p>
            <a:pPr algn="ctr"/>
            <a:r>
              <a:rPr lang="it-IT" sz="2000" i="1" dirty="0"/>
              <a:t>Piero Iamartino</a:t>
            </a:r>
          </a:p>
        </p:txBody>
      </p:sp>
    </p:spTree>
    <p:extLst>
      <p:ext uri="{BB962C8B-B14F-4D97-AF65-F5344CB8AC3E}">
        <p14:creationId xmlns:p14="http://schemas.microsoft.com/office/powerpoint/2010/main" val="680577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08C9E2-122C-4A29-AF1B-251A886F7FCD}"/>
              </a:ext>
            </a:extLst>
          </p:cNvPr>
          <p:cNvSpPr>
            <a:spLocks noGrp="1"/>
          </p:cNvSpPr>
          <p:nvPr>
            <p:ph type="title"/>
          </p:nvPr>
        </p:nvSpPr>
        <p:spPr>
          <a:xfrm>
            <a:off x="770467" y="238423"/>
            <a:ext cx="10972800" cy="802978"/>
          </a:xfrm>
        </p:spPr>
        <p:txBody>
          <a:bodyPr>
            <a:normAutofit/>
          </a:bodyPr>
          <a:lstStyle/>
          <a:p>
            <a:r>
              <a:rPr lang="it-IT" sz="3200" b="1" dirty="0">
                <a:latin typeface="+mn-lt"/>
              </a:rPr>
              <a:t>Association Insight &amp; </a:t>
            </a:r>
            <a:r>
              <a:rPr lang="it-IT" sz="3200" b="1" dirty="0" err="1">
                <a:latin typeface="+mn-lt"/>
              </a:rPr>
              <a:t>Main</a:t>
            </a:r>
            <a:r>
              <a:rPr lang="it-IT" sz="3200" b="1" dirty="0">
                <a:latin typeface="+mn-lt"/>
              </a:rPr>
              <a:t> Activities 2024</a:t>
            </a:r>
          </a:p>
        </p:txBody>
      </p:sp>
      <p:sp>
        <p:nvSpPr>
          <p:cNvPr id="4" name="Segnaposto contenuto 2">
            <a:extLst>
              <a:ext uri="{FF2B5EF4-FFF2-40B4-BE49-F238E27FC236}">
                <a16:creationId xmlns:a16="http://schemas.microsoft.com/office/drawing/2014/main" id="{CBE74603-0D1B-4D5E-B0E1-F35DEE10F60D}"/>
              </a:ext>
            </a:extLst>
          </p:cNvPr>
          <p:cNvSpPr>
            <a:spLocks noGrp="1"/>
          </p:cNvSpPr>
          <p:nvPr>
            <p:ph idx="1"/>
          </p:nvPr>
        </p:nvSpPr>
        <p:spPr>
          <a:xfrm>
            <a:off x="609600" y="1320799"/>
            <a:ext cx="10972800" cy="5215467"/>
          </a:xfrm>
        </p:spPr>
        <p:txBody>
          <a:bodyPr>
            <a:normAutofit lnSpcReduction="10000"/>
          </a:bodyPr>
          <a:lstStyle/>
          <a:p>
            <a:pPr marL="0" indent="0">
              <a:spcAft>
                <a:spcPts val="1200"/>
              </a:spcAft>
              <a:buNone/>
            </a:pPr>
            <a:r>
              <a:rPr lang="en-US" sz="1600" dirty="0"/>
              <a:t>In 2024, AFI revised its </a:t>
            </a:r>
            <a:r>
              <a:rPr lang="en-US" sz="1600" b="1" dirty="0"/>
              <a:t>Statute, its Internal Rules and Professional Code</a:t>
            </a:r>
            <a:r>
              <a:rPr lang="en-US" sz="1600" dirty="0"/>
              <a:t> to meet the requirements of the new national legislation about non-profit institutions of cultural interest and to make the texts more responsive to the life of the association, both in terms of the activities described and the language used. The new versions are in force since April 2025.</a:t>
            </a:r>
          </a:p>
          <a:p>
            <a:pPr marL="0" indent="0">
              <a:buNone/>
            </a:pPr>
            <a:r>
              <a:rPr lang="en-US" sz="1600" dirty="0"/>
              <a:t>The main activities in 2024 are </a:t>
            </a:r>
            <a:r>
              <a:rPr lang="en-US" sz="1600" dirty="0" err="1"/>
              <a:t>summarised</a:t>
            </a:r>
            <a:r>
              <a:rPr lang="en-US" sz="1600" dirty="0"/>
              <a:t> as follows:</a:t>
            </a:r>
          </a:p>
          <a:p>
            <a:pPr marL="0" indent="0">
              <a:buNone/>
            </a:pPr>
            <a:endParaRPr lang="en-US" sz="1600" dirty="0"/>
          </a:p>
          <a:p>
            <a:pPr>
              <a:spcAft>
                <a:spcPts val="600"/>
              </a:spcAft>
              <a:buFont typeface="Wingdings" panose="05000000000000000000" pitchFamily="2" charset="2"/>
              <a:buChar char="§"/>
            </a:pPr>
            <a:r>
              <a:rPr lang="en-US" sz="1600" b="1" dirty="0"/>
              <a:t>134 internal working group meetings,</a:t>
            </a:r>
            <a:r>
              <a:rPr lang="en-US" sz="1600" dirty="0"/>
              <a:t> </a:t>
            </a:r>
            <a:r>
              <a:rPr lang="en-US" sz="1600" dirty="0" err="1"/>
              <a:t>organised</a:t>
            </a:r>
            <a:r>
              <a:rPr lang="en-US" sz="1600" dirty="0"/>
              <a:t> weekly by the group leaders, and most participants attend virtually.</a:t>
            </a:r>
          </a:p>
          <a:p>
            <a:pPr>
              <a:spcAft>
                <a:spcPts val="600"/>
              </a:spcAft>
              <a:buFont typeface="Wingdings" panose="05000000000000000000" pitchFamily="2" charset="2"/>
              <a:buChar char="§"/>
            </a:pPr>
            <a:r>
              <a:rPr lang="en-US" sz="1600" b="1" dirty="0"/>
              <a:t>11 events </a:t>
            </a:r>
            <a:r>
              <a:rPr lang="en-US" sz="1600" dirty="0"/>
              <a:t>were organized along the year on different subjects, most of them with the support by sponsors</a:t>
            </a:r>
          </a:p>
          <a:p>
            <a:pPr>
              <a:spcAft>
                <a:spcPts val="600"/>
              </a:spcAft>
              <a:buFont typeface="Wingdings" panose="05000000000000000000" pitchFamily="2" charset="2"/>
              <a:buChar char="§"/>
            </a:pPr>
            <a:r>
              <a:rPr lang="en-US" sz="1600" b="1" dirty="0"/>
              <a:t>3 webinars </a:t>
            </a:r>
            <a:r>
              <a:rPr lang="en-US" sz="1600" dirty="0"/>
              <a:t>were organized and offered to all members</a:t>
            </a:r>
          </a:p>
          <a:p>
            <a:pPr>
              <a:spcAft>
                <a:spcPts val="600"/>
              </a:spcAft>
              <a:buFont typeface="Wingdings" panose="05000000000000000000" pitchFamily="2" charset="2"/>
              <a:buChar char="§"/>
            </a:pPr>
            <a:r>
              <a:rPr lang="en-US" sz="1600" b="1" dirty="0"/>
              <a:t>a 2-day meeting </a:t>
            </a:r>
            <a:r>
              <a:rPr lang="en-US" sz="1600" dirty="0"/>
              <a:t>on </a:t>
            </a:r>
            <a:r>
              <a:rPr lang="en-US" sz="1600" b="1" dirty="0"/>
              <a:t>Regulatory Affairs </a:t>
            </a:r>
            <a:r>
              <a:rPr lang="en-US" sz="1600" dirty="0"/>
              <a:t>in Rome, </a:t>
            </a:r>
            <a:r>
              <a:rPr lang="en-US" sz="1600" dirty="0" err="1"/>
              <a:t>organised</a:t>
            </a:r>
            <a:r>
              <a:rPr lang="en-US" sz="1600" dirty="0"/>
              <a:t> by the AFI regulatory working group to discuss several subjects  and with the presence of representatives of Heath Authorities, with about 300 </a:t>
            </a:r>
            <a:r>
              <a:rPr lang="en-US" sz="1600" dirty="0" err="1"/>
              <a:t>particiapnts</a:t>
            </a:r>
            <a:endParaRPr lang="en-US" sz="1600" dirty="0"/>
          </a:p>
          <a:p>
            <a:pPr>
              <a:spcAft>
                <a:spcPts val="600"/>
              </a:spcAft>
              <a:buFont typeface="Wingdings" panose="05000000000000000000" pitchFamily="2" charset="2"/>
              <a:buChar char="§"/>
            </a:pPr>
            <a:r>
              <a:rPr lang="en-US" sz="1600" dirty="0"/>
              <a:t>The </a:t>
            </a:r>
            <a:r>
              <a:rPr lang="en-US" sz="1600" b="1" dirty="0"/>
              <a:t>Annual Symposium </a:t>
            </a:r>
            <a:r>
              <a:rPr lang="en-US" sz="1600" dirty="0"/>
              <a:t>on 5-7 June in Rimini</a:t>
            </a:r>
            <a:r>
              <a:rPr lang="en-US" sz="1600" b="1" dirty="0"/>
              <a:t>: </a:t>
            </a:r>
            <a:r>
              <a:rPr lang="en-US" sz="1600" dirty="0"/>
              <a:t> 16 scientific sessions, 8 workshops </a:t>
            </a:r>
            <a:r>
              <a:rPr lang="en-US" sz="1600" dirty="0" err="1"/>
              <a:t>organised</a:t>
            </a:r>
            <a:r>
              <a:rPr lang="en-US" sz="1600" dirty="0"/>
              <a:t> by sponsors, 140 exhibitors in the exhibition area (CMOs, suppliers, consultants), presence of representatives of Health Authorities (AIFA), academics and entrepreneur </a:t>
            </a:r>
            <a:r>
              <a:rPr lang="en-US" sz="1600" dirty="0" err="1"/>
              <a:t>organisations</a:t>
            </a:r>
            <a:r>
              <a:rPr lang="en-US" sz="1600" dirty="0"/>
              <a:t>, about 2000 participants</a:t>
            </a:r>
          </a:p>
          <a:p>
            <a:pPr>
              <a:spcAft>
                <a:spcPts val="1200"/>
              </a:spcAft>
              <a:buFont typeface="Wingdings" panose="05000000000000000000" pitchFamily="2" charset="2"/>
              <a:buChar char="§"/>
            </a:pPr>
            <a:r>
              <a:rPr lang="en-US" sz="1600" b="1" dirty="0"/>
              <a:t>A 2 half-day annual meeting of Qualified Persons </a:t>
            </a:r>
            <a:r>
              <a:rPr lang="en-US" sz="1600" dirty="0"/>
              <a:t>in Rome, with more than 300 participants to discuss the most important topics affecting the duties and responsibilities of QPs</a:t>
            </a:r>
          </a:p>
          <a:p>
            <a:pPr>
              <a:spcAft>
                <a:spcPts val="1200"/>
              </a:spcAft>
              <a:buFont typeface="Wingdings" panose="05000000000000000000" pitchFamily="2" charset="2"/>
              <a:buChar char="§"/>
            </a:pPr>
            <a:r>
              <a:rPr lang="en-US" sz="1600" b="1" dirty="0"/>
              <a:t> An award </a:t>
            </a:r>
            <a:r>
              <a:rPr lang="en-US" sz="1600" dirty="0"/>
              <a:t>in memory of Prof </a:t>
            </a:r>
            <a:r>
              <a:rPr lang="en-US" sz="1600" dirty="0" err="1"/>
              <a:t>Rigamonti</a:t>
            </a:r>
            <a:r>
              <a:rPr lang="en-US" sz="1600" dirty="0"/>
              <a:t> (past president and honorary president who died two years ago) was established and given to 10 young Italian academic researchers based on a call for original scientific publications.</a:t>
            </a:r>
          </a:p>
          <a:p>
            <a:pPr>
              <a:spcAft>
                <a:spcPts val="1200"/>
              </a:spcAft>
              <a:buFont typeface="Wingdings" panose="05000000000000000000" pitchFamily="2" charset="2"/>
              <a:buChar char="§"/>
            </a:pPr>
            <a:endParaRPr lang="en-US" sz="16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it-IT" sz="2000" dirty="0"/>
          </a:p>
        </p:txBody>
      </p:sp>
    </p:spTree>
    <p:extLst>
      <p:ext uri="{BB962C8B-B14F-4D97-AF65-F5344CB8AC3E}">
        <p14:creationId xmlns:p14="http://schemas.microsoft.com/office/powerpoint/2010/main" val="1247925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08C9E2-122C-4A29-AF1B-251A886F7FCD}"/>
              </a:ext>
            </a:extLst>
          </p:cNvPr>
          <p:cNvSpPr>
            <a:spLocks noGrp="1"/>
          </p:cNvSpPr>
          <p:nvPr>
            <p:ph type="title"/>
          </p:nvPr>
        </p:nvSpPr>
        <p:spPr>
          <a:xfrm>
            <a:off x="787400" y="340022"/>
            <a:ext cx="10972800" cy="819911"/>
          </a:xfrm>
        </p:spPr>
        <p:txBody>
          <a:bodyPr>
            <a:normAutofit/>
          </a:bodyPr>
          <a:lstStyle/>
          <a:p>
            <a:r>
              <a:rPr lang="it-IT" sz="3200" b="1" dirty="0">
                <a:latin typeface="+mn-lt"/>
              </a:rPr>
              <a:t>My Association </a:t>
            </a:r>
            <a:r>
              <a:rPr lang="it-IT" sz="3200" b="1" dirty="0" err="1">
                <a:latin typeface="+mn-lt"/>
              </a:rPr>
              <a:t>Activity’s</a:t>
            </a:r>
            <a:r>
              <a:rPr lang="it-IT" sz="3200" b="1" dirty="0">
                <a:latin typeface="+mn-lt"/>
              </a:rPr>
              <a:t> Plans</a:t>
            </a:r>
          </a:p>
        </p:txBody>
      </p:sp>
      <p:sp>
        <p:nvSpPr>
          <p:cNvPr id="3" name="Segnaposto contenuto 2">
            <a:extLst>
              <a:ext uri="{FF2B5EF4-FFF2-40B4-BE49-F238E27FC236}">
                <a16:creationId xmlns:a16="http://schemas.microsoft.com/office/drawing/2014/main" id="{E788D6D3-333F-4C03-B0AC-8BC3C58D87B9}"/>
              </a:ext>
            </a:extLst>
          </p:cNvPr>
          <p:cNvSpPr>
            <a:spLocks noGrp="1"/>
          </p:cNvSpPr>
          <p:nvPr>
            <p:ph idx="1"/>
          </p:nvPr>
        </p:nvSpPr>
        <p:spPr>
          <a:xfrm>
            <a:off x="609600" y="1583267"/>
            <a:ext cx="10972800" cy="4792133"/>
          </a:xfrm>
        </p:spPr>
        <p:txBody>
          <a:bodyPr>
            <a:normAutofit fontScale="55000" lnSpcReduction="20000"/>
          </a:bodyPr>
          <a:lstStyle/>
          <a:p>
            <a:pPr>
              <a:buFont typeface="Wingdings" panose="05000000000000000000" pitchFamily="2" charset="2"/>
              <a:buChar char="§"/>
            </a:pPr>
            <a:r>
              <a:rPr lang="en-US" sz="3600" dirty="0"/>
              <a:t>To increase the number of </a:t>
            </a:r>
            <a:r>
              <a:rPr lang="en-US" sz="3600" b="1" dirty="0"/>
              <a:t>working groups </a:t>
            </a:r>
            <a:r>
              <a:rPr lang="en-US" sz="3600" dirty="0"/>
              <a:t>introducing new subjects e.g. “the voice of patients,” and to keep promoting the participation of members, even virtually to the meetings</a:t>
            </a:r>
          </a:p>
          <a:p>
            <a:pPr>
              <a:buFont typeface="Wingdings" panose="05000000000000000000" pitchFamily="2" charset="2"/>
              <a:buChar char="§"/>
            </a:pPr>
            <a:endParaRPr lang="en-US" sz="3600" dirty="0"/>
          </a:p>
          <a:p>
            <a:pPr>
              <a:buFont typeface="Wingdings" panose="05000000000000000000" pitchFamily="2" charset="2"/>
              <a:buChar char="§"/>
            </a:pPr>
            <a:r>
              <a:rPr lang="en-US" sz="3600" dirty="0"/>
              <a:t>AFI further developed relationships with the Italian institutions (AIFA, </a:t>
            </a:r>
            <a:r>
              <a:rPr lang="en-US" sz="3600" dirty="0" err="1"/>
              <a:t>MinSal</a:t>
            </a:r>
            <a:r>
              <a:rPr lang="en-US" sz="3600" dirty="0"/>
              <a:t>, ISS, academy), with the recognition as the "</a:t>
            </a:r>
            <a:r>
              <a:rPr lang="en-US" sz="3600" b="1" dirty="0"/>
              <a:t>technical arm</a:t>
            </a:r>
            <a:r>
              <a:rPr lang="en-US" sz="3600" dirty="0"/>
              <a:t>" able to interact and provide valid support based on their needs.</a:t>
            </a:r>
          </a:p>
          <a:p>
            <a:pPr marL="0" indent="0">
              <a:buNone/>
            </a:pPr>
            <a:endParaRPr lang="en-US" sz="3600" dirty="0"/>
          </a:p>
          <a:p>
            <a:pPr>
              <a:buFont typeface="Wingdings" panose="05000000000000000000" pitchFamily="2" charset="2"/>
              <a:buChar char="§"/>
            </a:pPr>
            <a:r>
              <a:rPr lang="en-US" sz="3600" dirty="0"/>
              <a:t>To attend regularly and recently established </a:t>
            </a:r>
            <a:r>
              <a:rPr lang="en-US" sz="3600" b="1" dirty="0"/>
              <a:t>working group by AIFA </a:t>
            </a:r>
            <a:r>
              <a:rPr lang="en-US" sz="3600" dirty="0"/>
              <a:t>alongside </a:t>
            </a:r>
            <a:r>
              <a:rPr lang="en-US" sz="3600" dirty="0" err="1"/>
              <a:t>Farmindustria</a:t>
            </a:r>
            <a:r>
              <a:rPr lang="en-US" sz="3600" dirty="0"/>
              <a:t> and </a:t>
            </a:r>
            <a:r>
              <a:rPr lang="en-US" sz="3600" dirty="0" err="1"/>
              <a:t>Egualia</a:t>
            </a:r>
            <a:r>
              <a:rPr lang="en-US" sz="3600" dirty="0"/>
              <a:t> (trade associations of pharmaceutical entrepreneurs of big pharma and generics, respectively) to discuss technical issues and provide its position</a:t>
            </a:r>
          </a:p>
          <a:p>
            <a:pPr>
              <a:buFont typeface="Wingdings" panose="05000000000000000000" pitchFamily="2" charset="2"/>
              <a:buChar char="§"/>
            </a:pPr>
            <a:endParaRPr lang="en-US" sz="3600" dirty="0"/>
          </a:p>
          <a:p>
            <a:pPr>
              <a:buFont typeface="Wingdings" panose="05000000000000000000" pitchFamily="2" charset="2"/>
              <a:buChar char="§"/>
            </a:pPr>
            <a:r>
              <a:rPr lang="en-US" sz="3600" dirty="0"/>
              <a:t>The relationships with a few professional and trade associations were consolidated in 2024, and the plan is to expand contacts and start some collaborations on topics of shared interest.</a:t>
            </a:r>
          </a:p>
          <a:p>
            <a:pPr>
              <a:buFont typeface="Wingdings" panose="05000000000000000000" pitchFamily="2" charset="2"/>
              <a:buChar char="§"/>
            </a:pPr>
            <a:endParaRPr lang="en-US" sz="3600" dirty="0"/>
          </a:p>
          <a:p>
            <a:pPr>
              <a:buFont typeface="Wingdings" panose="05000000000000000000" pitchFamily="2" charset="2"/>
              <a:buChar char="§"/>
            </a:pPr>
            <a:r>
              <a:rPr lang="en-US" sz="3600" dirty="0"/>
              <a:t>To keep the position of a </a:t>
            </a:r>
            <a:r>
              <a:rPr lang="en-US" sz="3600" dirty="0" err="1"/>
              <a:t>recognised</a:t>
            </a:r>
            <a:r>
              <a:rPr lang="en-US" sz="3600" dirty="0"/>
              <a:t> scientific association aimed at promoting knowledge and developing the professional level of its members. </a:t>
            </a:r>
          </a:p>
          <a:p>
            <a:pPr marL="0" indent="0">
              <a:buNone/>
            </a:pPr>
            <a:endParaRPr lang="en-US" sz="3600" dirty="0"/>
          </a:p>
          <a:p>
            <a:pPr marL="0" indent="0">
              <a:buNone/>
            </a:pPr>
            <a:endParaRPr lang="en-US" sz="4000" dirty="0"/>
          </a:p>
          <a:p>
            <a:endParaRPr lang="it-IT" dirty="0"/>
          </a:p>
        </p:txBody>
      </p:sp>
    </p:spTree>
    <p:extLst>
      <p:ext uri="{BB962C8B-B14F-4D97-AF65-F5344CB8AC3E}">
        <p14:creationId xmlns:p14="http://schemas.microsoft.com/office/powerpoint/2010/main" val="634986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08C9E2-122C-4A29-AF1B-251A886F7FCD}"/>
              </a:ext>
            </a:extLst>
          </p:cNvPr>
          <p:cNvSpPr>
            <a:spLocks noGrp="1"/>
          </p:cNvSpPr>
          <p:nvPr>
            <p:ph type="title"/>
          </p:nvPr>
        </p:nvSpPr>
        <p:spPr>
          <a:xfrm>
            <a:off x="745067" y="416222"/>
            <a:ext cx="10972800" cy="819911"/>
          </a:xfrm>
        </p:spPr>
        <p:txBody>
          <a:bodyPr>
            <a:normAutofit/>
          </a:bodyPr>
          <a:lstStyle/>
          <a:p>
            <a:r>
              <a:rPr lang="it-IT" sz="3200" b="1" dirty="0" err="1">
                <a:latin typeface="+mn-lt"/>
              </a:rPr>
              <a:t>What</a:t>
            </a:r>
            <a:r>
              <a:rPr lang="it-IT" sz="3200" b="1" dirty="0">
                <a:latin typeface="+mn-lt"/>
              </a:rPr>
              <a:t> </a:t>
            </a:r>
            <a:r>
              <a:rPr lang="it-IT" sz="3200" b="1" dirty="0" err="1">
                <a:latin typeface="+mn-lt"/>
              </a:rPr>
              <a:t>we</a:t>
            </a:r>
            <a:r>
              <a:rPr lang="it-IT" sz="3200" b="1" dirty="0">
                <a:latin typeface="+mn-lt"/>
              </a:rPr>
              <a:t> </a:t>
            </a:r>
            <a:r>
              <a:rPr lang="it-IT" sz="3200" b="1" dirty="0" err="1">
                <a:latin typeface="+mn-lt"/>
              </a:rPr>
              <a:t>appreciate</a:t>
            </a:r>
            <a:r>
              <a:rPr lang="it-IT" sz="3200" b="1" dirty="0">
                <a:latin typeface="+mn-lt"/>
              </a:rPr>
              <a:t> </a:t>
            </a:r>
            <a:r>
              <a:rPr lang="it-IT" sz="3200" b="1" dirty="0" err="1">
                <a:latin typeface="+mn-lt"/>
              </a:rPr>
              <a:t>as</a:t>
            </a:r>
            <a:r>
              <a:rPr lang="it-IT" sz="3200" b="1" dirty="0">
                <a:latin typeface="+mn-lt"/>
              </a:rPr>
              <a:t> </a:t>
            </a:r>
            <a:r>
              <a:rPr lang="it-IT" sz="3200" b="1" dirty="0" err="1">
                <a:latin typeface="+mn-lt"/>
              </a:rPr>
              <a:t>being</a:t>
            </a:r>
            <a:r>
              <a:rPr lang="it-IT" sz="3200" b="1" dirty="0">
                <a:latin typeface="+mn-lt"/>
              </a:rPr>
              <a:t> a </a:t>
            </a:r>
            <a:r>
              <a:rPr lang="it-IT" sz="3200" b="1" dirty="0" err="1">
                <a:latin typeface="+mn-lt"/>
              </a:rPr>
              <a:t>member</a:t>
            </a:r>
            <a:r>
              <a:rPr lang="it-IT" sz="3200" b="1" dirty="0">
                <a:latin typeface="+mn-lt"/>
              </a:rPr>
              <a:t> of EIPG</a:t>
            </a:r>
          </a:p>
        </p:txBody>
      </p:sp>
      <p:sp>
        <p:nvSpPr>
          <p:cNvPr id="4" name="Segnaposto contenuto 2">
            <a:extLst>
              <a:ext uri="{FF2B5EF4-FFF2-40B4-BE49-F238E27FC236}">
                <a16:creationId xmlns:a16="http://schemas.microsoft.com/office/drawing/2014/main" id="{DBA08234-F9AC-4AA9-B0AB-0F792BBC21D3}"/>
              </a:ext>
            </a:extLst>
          </p:cNvPr>
          <p:cNvSpPr>
            <a:spLocks noGrp="1"/>
          </p:cNvSpPr>
          <p:nvPr>
            <p:ph idx="1"/>
          </p:nvPr>
        </p:nvSpPr>
        <p:spPr>
          <a:xfrm>
            <a:off x="609600" y="1397000"/>
            <a:ext cx="10972800" cy="4927600"/>
          </a:xfrm>
        </p:spPr>
        <p:txBody>
          <a:bodyPr>
            <a:normAutofit/>
          </a:bodyPr>
          <a:lstStyle/>
          <a:p>
            <a:pPr marL="0" indent="0">
              <a:buNone/>
            </a:pPr>
            <a:endParaRPr lang="it-IT" sz="1800" dirty="0"/>
          </a:p>
          <a:p>
            <a:pPr>
              <a:spcAft>
                <a:spcPts val="1200"/>
              </a:spcAft>
              <a:buFont typeface="Wingdings" panose="05000000000000000000" pitchFamily="2" charset="2"/>
              <a:buChar char="q"/>
            </a:pPr>
            <a:r>
              <a:rPr lang="it-IT" sz="2000" dirty="0"/>
              <a:t>The </a:t>
            </a:r>
            <a:r>
              <a:rPr lang="it-IT" sz="2000" dirty="0" err="1"/>
              <a:t>circulation</a:t>
            </a:r>
            <a:r>
              <a:rPr lang="it-IT" sz="2000" dirty="0"/>
              <a:t> of the newsletters reporting a </a:t>
            </a:r>
            <a:r>
              <a:rPr lang="it-IT" sz="2000" dirty="0" err="1"/>
              <a:t>consolidated</a:t>
            </a:r>
            <a:r>
              <a:rPr lang="it-IT" sz="2000" dirty="0"/>
              <a:t> picture on the </a:t>
            </a:r>
            <a:r>
              <a:rPr lang="it-IT" sz="2000" dirty="0" err="1"/>
              <a:t>most</a:t>
            </a:r>
            <a:r>
              <a:rPr lang="it-IT" sz="2000" dirty="0"/>
              <a:t> </a:t>
            </a:r>
            <a:r>
              <a:rPr lang="it-IT" sz="2000" dirty="0" err="1"/>
              <a:t>important</a:t>
            </a:r>
            <a:r>
              <a:rPr lang="it-IT" sz="2000" dirty="0"/>
              <a:t> </a:t>
            </a:r>
            <a:r>
              <a:rPr lang="it-IT" sz="2000" dirty="0" err="1"/>
              <a:t>issues</a:t>
            </a:r>
            <a:r>
              <a:rPr lang="it-IT" sz="2000" dirty="0"/>
              <a:t> </a:t>
            </a:r>
          </a:p>
          <a:p>
            <a:pPr>
              <a:spcAft>
                <a:spcPts val="1200"/>
              </a:spcAft>
              <a:buFont typeface="Wingdings" panose="05000000000000000000" pitchFamily="2" charset="2"/>
              <a:buChar char="q"/>
            </a:pPr>
            <a:r>
              <a:rPr lang="it-IT" sz="2000" dirty="0"/>
              <a:t>The free-of-</a:t>
            </a:r>
            <a:r>
              <a:rPr lang="it-IT" sz="2000" dirty="0" err="1"/>
              <a:t>charge</a:t>
            </a:r>
            <a:r>
              <a:rPr lang="it-IT" sz="2000" dirty="0"/>
              <a:t> </a:t>
            </a:r>
            <a:r>
              <a:rPr lang="it-IT" sz="2000" dirty="0" err="1"/>
              <a:t>webinars</a:t>
            </a:r>
            <a:r>
              <a:rPr lang="it-IT" sz="2000" dirty="0"/>
              <a:t> on </a:t>
            </a:r>
            <a:r>
              <a:rPr lang="it-IT" sz="2000" dirty="0" err="1"/>
              <a:t>selected</a:t>
            </a:r>
            <a:r>
              <a:rPr lang="it-IT" sz="2000" dirty="0"/>
              <a:t> </a:t>
            </a:r>
            <a:r>
              <a:rPr lang="it-IT" sz="2000" dirty="0" err="1"/>
              <a:t>scientific</a:t>
            </a:r>
            <a:r>
              <a:rPr lang="it-IT" sz="2000" dirty="0"/>
              <a:t> or </a:t>
            </a:r>
            <a:r>
              <a:rPr lang="it-IT" sz="2000" dirty="0" err="1"/>
              <a:t>regulatory</a:t>
            </a:r>
            <a:r>
              <a:rPr lang="it-IT" sz="2000" dirty="0"/>
              <a:t> </a:t>
            </a:r>
            <a:r>
              <a:rPr lang="it-IT" sz="2000" dirty="0" err="1"/>
              <a:t>topics</a:t>
            </a:r>
            <a:endParaRPr lang="it-IT" sz="2000" dirty="0"/>
          </a:p>
          <a:p>
            <a:pPr>
              <a:spcAft>
                <a:spcPts val="1200"/>
              </a:spcAft>
              <a:buFont typeface="Wingdings" panose="05000000000000000000" pitchFamily="2" charset="2"/>
              <a:buChar char="q"/>
            </a:pPr>
            <a:r>
              <a:rPr lang="it-IT" sz="2000" dirty="0"/>
              <a:t>The </a:t>
            </a:r>
            <a:r>
              <a:rPr lang="it-IT" sz="2000" dirty="0" err="1"/>
              <a:t>possibility</a:t>
            </a:r>
            <a:r>
              <a:rPr lang="it-IT" sz="2000" dirty="0"/>
              <a:t> to </a:t>
            </a:r>
            <a:r>
              <a:rPr lang="it-IT" sz="2000" dirty="0" err="1"/>
              <a:t>give</a:t>
            </a:r>
            <a:r>
              <a:rPr lang="it-IT" sz="2000" dirty="0"/>
              <a:t> a </a:t>
            </a:r>
            <a:r>
              <a:rPr lang="it-IT" sz="2000" dirty="0" err="1"/>
              <a:t>contribution</a:t>
            </a:r>
            <a:r>
              <a:rPr lang="it-IT" sz="2000" dirty="0"/>
              <a:t> on </a:t>
            </a:r>
            <a:r>
              <a:rPr lang="it-IT" sz="2000" dirty="0" err="1"/>
              <a:t>commenting</a:t>
            </a:r>
            <a:r>
              <a:rPr lang="it-IT" sz="2000" dirty="0"/>
              <a:t> </a:t>
            </a:r>
            <a:r>
              <a:rPr lang="it-IT" sz="2000" dirty="0" err="1"/>
              <a:t>documents</a:t>
            </a:r>
            <a:r>
              <a:rPr lang="it-IT" sz="2000" dirty="0"/>
              <a:t>, </a:t>
            </a:r>
            <a:r>
              <a:rPr lang="it-IT" sz="2000" dirty="0" err="1"/>
              <a:t>taking</a:t>
            </a:r>
            <a:r>
              <a:rPr lang="it-IT" sz="2000" dirty="0"/>
              <a:t> </a:t>
            </a:r>
            <a:r>
              <a:rPr lang="it-IT" sz="2000" dirty="0" err="1"/>
              <a:t>advantage</a:t>
            </a:r>
            <a:r>
              <a:rPr lang="it-IT" sz="2000" dirty="0"/>
              <a:t> of the </a:t>
            </a:r>
            <a:r>
              <a:rPr lang="it-IT" sz="2000" dirty="0" err="1"/>
              <a:t>competencies</a:t>
            </a:r>
            <a:r>
              <a:rPr lang="it-IT" sz="2000" dirty="0"/>
              <a:t> of AFI working groups</a:t>
            </a:r>
          </a:p>
          <a:p>
            <a:pPr>
              <a:spcAft>
                <a:spcPts val="1200"/>
              </a:spcAft>
              <a:buFont typeface="Wingdings" panose="05000000000000000000" pitchFamily="2" charset="2"/>
              <a:buChar char="q"/>
            </a:pPr>
            <a:r>
              <a:rPr lang="it-IT" sz="2000" dirty="0"/>
              <a:t>To be </a:t>
            </a:r>
            <a:r>
              <a:rPr lang="it-IT" sz="2000" dirty="0" err="1"/>
              <a:t>informed</a:t>
            </a:r>
            <a:r>
              <a:rPr lang="it-IT" sz="2000" dirty="0"/>
              <a:t> </a:t>
            </a:r>
            <a:r>
              <a:rPr lang="it-IT" sz="2000" dirty="0" err="1"/>
              <a:t>about</a:t>
            </a:r>
            <a:r>
              <a:rPr lang="it-IT" sz="2000" dirty="0"/>
              <a:t> the interaction of EIPG with the </a:t>
            </a:r>
            <a:r>
              <a:rPr lang="it-IT" sz="2000" dirty="0" err="1"/>
              <a:t>European</a:t>
            </a:r>
            <a:r>
              <a:rPr lang="it-IT" sz="2000" dirty="0"/>
              <a:t> </a:t>
            </a:r>
            <a:r>
              <a:rPr lang="it-IT" sz="2000" dirty="0" err="1"/>
              <a:t>authorities</a:t>
            </a:r>
            <a:r>
              <a:rPr lang="it-IT" sz="2000" dirty="0"/>
              <a:t> (e.g. </a:t>
            </a:r>
            <a:r>
              <a:rPr lang="it-IT" sz="2000" dirty="0" err="1"/>
              <a:t>Interested</a:t>
            </a:r>
            <a:r>
              <a:rPr lang="it-IT" sz="2000" dirty="0"/>
              <a:t> Parties meeting)</a:t>
            </a:r>
          </a:p>
          <a:p>
            <a:pPr>
              <a:spcAft>
                <a:spcPts val="1200"/>
              </a:spcAft>
              <a:buFont typeface="Wingdings" panose="05000000000000000000" pitchFamily="2" charset="2"/>
              <a:buChar char="q"/>
            </a:pPr>
            <a:r>
              <a:rPr lang="en-US" sz="2000" dirty="0"/>
              <a:t>To be kept timely informed about any European issue regarding the profession of industrial pharmacists in their different positions</a:t>
            </a:r>
          </a:p>
          <a:p>
            <a:pPr marL="0" indent="0">
              <a:buNone/>
            </a:pPr>
            <a:endParaRPr lang="it-IT" dirty="0"/>
          </a:p>
        </p:txBody>
      </p:sp>
    </p:spTree>
    <p:extLst>
      <p:ext uri="{BB962C8B-B14F-4D97-AF65-F5344CB8AC3E}">
        <p14:creationId xmlns:p14="http://schemas.microsoft.com/office/powerpoint/2010/main" val="2153315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08C9E2-122C-4A29-AF1B-251A886F7FCD}"/>
              </a:ext>
            </a:extLst>
          </p:cNvPr>
          <p:cNvSpPr>
            <a:spLocks noGrp="1"/>
          </p:cNvSpPr>
          <p:nvPr>
            <p:ph type="title"/>
          </p:nvPr>
        </p:nvSpPr>
        <p:spPr>
          <a:xfrm>
            <a:off x="668867" y="373890"/>
            <a:ext cx="10972800" cy="760644"/>
          </a:xfrm>
        </p:spPr>
        <p:txBody>
          <a:bodyPr>
            <a:normAutofit/>
          </a:bodyPr>
          <a:lstStyle/>
          <a:p>
            <a:r>
              <a:rPr lang="it-IT" sz="3200" b="1" dirty="0" err="1">
                <a:latin typeface="+mn-lt"/>
              </a:rPr>
              <a:t>What</a:t>
            </a:r>
            <a:r>
              <a:rPr lang="it-IT" sz="3200" b="1" dirty="0">
                <a:latin typeface="+mn-lt"/>
              </a:rPr>
              <a:t> </a:t>
            </a:r>
            <a:r>
              <a:rPr lang="it-IT" sz="3200" b="1" dirty="0" err="1">
                <a:latin typeface="+mn-lt"/>
              </a:rPr>
              <a:t>we</a:t>
            </a:r>
            <a:r>
              <a:rPr lang="it-IT" sz="3200" b="1" dirty="0">
                <a:latin typeface="+mn-lt"/>
              </a:rPr>
              <a:t> </a:t>
            </a:r>
            <a:r>
              <a:rPr lang="it-IT" sz="3200" b="1" dirty="0" err="1">
                <a:latin typeface="+mn-lt"/>
              </a:rPr>
              <a:t>would</a:t>
            </a:r>
            <a:r>
              <a:rPr lang="it-IT" sz="3200" b="1" dirty="0">
                <a:latin typeface="+mn-lt"/>
              </a:rPr>
              <a:t> </a:t>
            </a:r>
            <a:r>
              <a:rPr lang="it-IT" sz="3200" b="1" dirty="0" err="1">
                <a:latin typeface="+mn-lt"/>
              </a:rPr>
              <a:t>need</a:t>
            </a:r>
            <a:r>
              <a:rPr lang="it-IT" sz="3200" b="1" dirty="0">
                <a:latin typeface="+mn-lt"/>
              </a:rPr>
              <a:t> more from EIPG</a:t>
            </a:r>
          </a:p>
        </p:txBody>
      </p:sp>
      <p:sp>
        <p:nvSpPr>
          <p:cNvPr id="4" name="Segnaposto contenuto 2">
            <a:extLst>
              <a:ext uri="{FF2B5EF4-FFF2-40B4-BE49-F238E27FC236}">
                <a16:creationId xmlns:a16="http://schemas.microsoft.com/office/drawing/2014/main" id="{04A82030-2674-4ACC-9FE0-513507B7E72C}"/>
              </a:ext>
            </a:extLst>
          </p:cNvPr>
          <p:cNvSpPr>
            <a:spLocks noGrp="1"/>
          </p:cNvSpPr>
          <p:nvPr>
            <p:ph idx="1"/>
          </p:nvPr>
        </p:nvSpPr>
        <p:spPr>
          <a:xfrm>
            <a:off x="609600" y="1397000"/>
            <a:ext cx="10972800" cy="4927600"/>
          </a:xfrm>
        </p:spPr>
        <p:txBody>
          <a:bodyPr/>
          <a:lstStyle/>
          <a:p>
            <a:pPr marL="0" indent="0">
              <a:buNone/>
            </a:pPr>
            <a:endParaRPr lang="en-US" sz="2400" dirty="0"/>
          </a:p>
          <a:p>
            <a:pPr>
              <a:buFont typeface="Wingdings" panose="05000000000000000000" pitchFamily="2" charset="2"/>
              <a:buChar char="q"/>
            </a:pPr>
            <a:r>
              <a:rPr lang="en-US" sz="2400" dirty="0"/>
              <a:t>To be kept timely informed about any European issue regarding the profession of industrial pharmacists in their different positions</a:t>
            </a:r>
          </a:p>
          <a:p>
            <a:pPr>
              <a:buFont typeface="Wingdings" panose="05000000000000000000" pitchFamily="2" charset="2"/>
              <a:buChar char="q"/>
            </a:pPr>
            <a:endParaRPr lang="en-US" sz="2400" dirty="0"/>
          </a:p>
          <a:p>
            <a:pPr>
              <a:buFont typeface="Wingdings" panose="05000000000000000000" pitchFamily="2" charset="2"/>
              <a:buChar char="q"/>
            </a:pPr>
            <a:r>
              <a:rPr lang="en-US" sz="2400" dirty="0"/>
              <a:t>To be involved in European events/projects, as promoted and developed with the participation of EIPG, so expanding AFI member’s professional network</a:t>
            </a:r>
          </a:p>
          <a:p>
            <a:pPr marL="0" indent="0">
              <a:buNone/>
            </a:pPr>
            <a:endParaRPr lang="it-IT" dirty="0"/>
          </a:p>
        </p:txBody>
      </p:sp>
    </p:spTree>
    <p:extLst>
      <p:ext uri="{BB962C8B-B14F-4D97-AF65-F5344CB8AC3E}">
        <p14:creationId xmlns:p14="http://schemas.microsoft.com/office/powerpoint/2010/main" val="6868198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f9acce1-9541-41f6-8da6-b4f95ddd646e">
      <Terms xmlns="http://schemas.microsoft.com/office/infopath/2007/PartnerControls"/>
    </lcf76f155ced4ddcb4097134ff3c332f>
    <TaxCatchAll xmlns="fdaa7a88-3021-4779-99f6-0d1545c48b5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9CA9DA002EAD148B893F206419CFA03" ma:contentTypeVersion="15" ma:contentTypeDescription="Create a new document." ma:contentTypeScope="" ma:versionID="f8be146b234c57f26fa5112b1c1dc584">
  <xsd:schema xmlns:xsd="http://www.w3.org/2001/XMLSchema" xmlns:xs="http://www.w3.org/2001/XMLSchema" xmlns:p="http://schemas.microsoft.com/office/2006/metadata/properties" xmlns:ns2="df9acce1-9541-41f6-8da6-b4f95ddd646e" xmlns:ns3="fdaa7a88-3021-4779-99f6-0d1545c48b50" targetNamespace="http://schemas.microsoft.com/office/2006/metadata/properties" ma:root="true" ma:fieldsID="7b2e4485df421437562a9269bac66910" ns2:_="" ns3:_="">
    <xsd:import namespace="df9acce1-9541-41f6-8da6-b4f95ddd646e"/>
    <xsd:import namespace="fdaa7a88-3021-4779-99f6-0d1545c48b5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9acce1-9541-41f6-8da6-b4f95ddd64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33d3e9c-e49d-4214-b30c-437e8536167d"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daa7a88-3021-4779-99f6-0d1545c48b5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c58e99c5-93c3-4d18-9308-a4307b4c5d42}" ma:internalName="TaxCatchAll" ma:showField="CatchAllData" ma:web="fdaa7a88-3021-4779-99f6-0d1545c48b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1772C8-5B0D-4C08-BE09-9B905317AD05}">
  <ds:schemaRefs>
    <ds:schemaRef ds:uri="http://schemas.microsoft.com/office/2006/metadata/properties"/>
    <ds:schemaRef ds:uri="http://schemas.microsoft.com/office/infopath/2007/PartnerControls"/>
    <ds:schemaRef ds:uri="df9acce1-9541-41f6-8da6-b4f95ddd646e"/>
    <ds:schemaRef ds:uri="fdaa7a88-3021-4779-99f6-0d1545c48b50"/>
  </ds:schemaRefs>
</ds:datastoreItem>
</file>

<file path=customXml/itemProps2.xml><?xml version="1.0" encoding="utf-8"?>
<ds:datastoreItem xmlns:ds="http://schemas.openxmlformats.org/officeDocument/2006/customXml" ds:itemID="{C1914879-F873-4F2C-857D-D16159CB4492}">
  <ds:schemaRefs>
    <ds:schemaRef ds:uri="http://schemas.microsoft.com/sharepoint/v3/contenttype/forms"/>
  </ds:schemaRefs>
</ds:datastoreItem>
</file>

<file path=customXml/itemProps3.xml><?xml version="1.0" encoding="utf-8"?>
<ds:datastoreItem xmlns:ds="http://schemas.openxmlformats.org/officeDocument/2006/customXml" ds:itemID="{F553685B-F58F-443A-BEE9-742C58EEF5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9acce1-9541-41f6-8da6-b4f95ddd646e"/>
    <ds:schemaRef ds:uri="fdaa7a88-3021-4779-99f6-0d1545c48b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118</TotalTime>
  <Words>608</Words>
  <Application>Microsoft Office PowerPoint</Application>
  <PresentationFormat>Widescreen</PresentationFormat>
  <Paragraphs>43</Paragraphs>
  <Slides>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vt:i4>
      </vt:variant>
    </vt:vector>
  </HeadingPairs>
  <TitlesOfParts>
    <vt:vector size="10" baseType="lpstr">
      <vt:lpstr>Calibri</vt:lpstr>
      <vt:lpstr>Constantia</vt:lpstr>
      <vt:lpstr>Wingdings</vt:lpstr>
      <vt:lpstr>Wingdings 2</vt:lpstr>
      <vt:lpstr>Flow</vt:lpstr>
      <vt:lpstr>Presentazione standard di PowerPoint</vt:lpstr>
      <vt:lpstr>Association Insight &amp; Main Activities 2024</vt:lpstr>
      <vt:lpstr>My Association Activity’s Plans</vt:lpstr>
      <vt:lpstr>What we appreciate as being a member of EIPG</vt:lpstr>
      <vt:lpstr>What we would need more from EIPG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Piero Iamartino</dc:creator>
  <cp:lastModifiedBy>Piero Iamartino</cp:lastModifiedBy>
  <cp:revision>10</cp:revision>
  <dcterms:created xsi:type="dcterms:W3CDTF">2024-01-17T12:14:57Z</dcterms:created>
  <dcterms:modified xsi:type="dcterms:W3CDTF">2025-06-06T17:25:32Z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0x01010039CA9DA002EAD148B893F206419CFA03</vt:lpwstr>
  </property>
</Properties>
</file>