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304" r:id="rId6"/>
    <p:sldId id="305" r:id="rId7"/>
    <p:sldId id="306" r:id="rId8"/>
    <p:sldId id="30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466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60958" indent="0" algn="r">
              <a:buNone/>
              <a:defRPr>
                <a:solidFill>
                  <a:schemeClr val="tx1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94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7" name="Group 7"/>
          <p:cNvGrpSpPr>
            <a:grpSpLocks noChangeAspect="1"/>
          </p:cNvGrpSpPr>
          <p:nvPr userDrawn="1"/>
        </p:nvGrpSpPr>
        <p:grpSpPr bwMode="auto">
          <a:xfrm>
            <a:off x="10608502" y="69122"/>
            <a:ext cx="1441449" cy="863601"/>
            <a:chOff x="5004048" y="476672"/>
            <a:chExt cx="1933178" cy="115912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90759" y="763612"/>
              <a:ext cx="434327" cy="576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it-IT" sz="2400">
                <a:solidFill>
                  <a:srgbClr val="FFFFFF"/>
                </a:solidFill>
                <a:latin typeface="Constantia" pitchFamily="18" charset="0"/>
              </a:endParaRPr>
            </a:p>
          </p:txBody>
        </p:sp>
        <p:pic>
          <p:nvPicPr>
            <p:cNvPr id="9" name="Picture 2" descr="E:\Documents and Settings\Claude\My Documents\My Webs\eipgzheta\EIPG Images\EIPG Logo Reduced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476672"/>
              <a:ext cx="1933178" cy="115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329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466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2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7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8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6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72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4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867"/>
            </a:lvl1pPr>
            <a:lvl2pPr indent="0" algn="l">
              <a:buNone/>
              <a:defRPr sz="1600"/>
            </a:lvl2pPr>
            <a:lvl3pPr indent="0" algn="l">
              <a:buNone/>
              <a:defRPr sz="1333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3733"/>
            </a:lvl1pPr>
            <a:lvl2pPr>
              <a:defRPr sz="3467"/>
            </a:lvl2pPr>
            <a:lvl3pPr>
              <a:defRPr sz="3200"/>
            </a:lvl3pPr>
            <a:lvl4pPr>
              <a:defRPr sz="2667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6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667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333"/>
              </a:spcBef>
              <a:buFontTx/>
              <a:buNone/>
              <a:defRPr sz="17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20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2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6134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667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indent="-32917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indent="-32917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920" indent="-28040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950671" indent="-28040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316422" indent="-2804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24383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243834" algn="l" rtl="0" eaLnBrk="1" latinLnBrk="0" hangingPunct="1">
        <a:spcBef>
          <a:spcPct val="20000"/>
        </a:spcBef>
        <a:buClr>
          <a:schemeClr val="tx2"/>
        </a:buClr>
        <a:buChar char="•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24383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86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 noChangeAspect="1"/>
          </p:cNvGrpSpPr>
          <p:nvPr/>
        </p:nvGrpSpPr>
        <p:grpSpPr bwMode="auto">
          <a:xfrm>
            <a:off x="10478429" y="0"/>
            <a:ext cx="1628906" cy="978422"/>
            <a:chOff x="1055370" y="104997"/>
            <a:chExt cx="3516630" cy="2111502"/>
          </a:xfrm>
        </p:grpSpPr>
        <p:sp>
          <p:nvSpPr>
            <p:cNvPr id="10" name="Rectangle 9"/>
            <p:cNvSpPr/>
            <p:nvPr/>
          </p:nvSpPr>
          <p:spPr>
            <a:xfrm>
              <a:off x="1404704" y="619486"/>
              <a:ext cx="1152802" cy="10825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onstantia"/>
              </a:endParaRPr>
            </a:p>
          </p:txBody>
        </p:sp>
        <p:pic>
          <p:nvPicPr>
            <p:cNvPr id="11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370" y="104997"/>
              <a:ext cx="3516630" cy="2111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61AB55-7B71-4F25-BB73-C6D6CA73A14F}"/>
              </a:ext>
            </a:extLst>
          </p:cNvPr>
          <p:cNvSpPr txBox="1"/>
          <p:nvPr/>
        </p:nvSpPr>
        <p:spPr>
          <a:xfrm>
            <a:off x="2201333" y="978422"/>
            <a:ext cx="7069667" cy="202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Assembly 2025</a:t>
            </a:r>
            <a:b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Madrid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10 and 11 </a:t>
            </a:r>
            <a:r>
              <a:rPr lang="it-IT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2025</a:t>
            </a:r>
            <a:endParaRPr lang="it-IT" sz="4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CE0B080-15D7-4962-9D90-20261BC9C128}"/>
              </a:ext>
            </a:extLst>
          </p:cNvPr>
          <p:cNvSpPr txBox="1"/>
          <p:nvPr/>
        </p:nvSpPr>
        <p:spPr>
          <a:xfrm>
            <a:off x="3535681" y="3429000"/>
            <a:ext cx="461771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Country Report and Position </a:t>
            </a:r>
          </a:p>
          <a:p>
            <a:pPr algn="ctr"/>
            <a:endParaRPr lang="it-IT" dirty="0"/>
          </a:p>
          <a:p>
            <a:pPr algn="ctr"/>
            <a:r>
              <a:rPr lang="it-IT" sz="2000" i="1" dirty="0"/>
              <a:t>Pharmacists in Industry Education and Regulatory (PIER) - Ireland</a:t>
            </a:r>
          </a:p>
          <a:p>
            <a:pPr algn="ctr"/>
            <a:r>
              <a:rPr lang="it-IT" sz="2000" i="1" dirty="0"/>
              <a:t>Stan O’Neill</a:t>
            </a:r>
          </a:p>
        </p:txBody>
      </p:sp>
    </p:spTree>
    <p:extLst>
      <p:ext uri="{BB962C8B-B14F-4D97-AF65-F5344CB8AC3E}">
        <p14:creationId xmlns:p14="http://schemas.microsoft.com/office/powerpoint/2010/main" val="68057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Association Insight &amp; </a:t>
            </a:r>
            <a:r>
              <a:rPr lang="it-IT" sz="3200" b="1" dirty="0" err="1">
                <a:latin typeface="+mn-lt"/>
              </a:rPr>
              <a:t>Main</a:t>
            </a:r>
            <a:r>
              <a:rPr lang="it-IT" sz="3200" b="1" dirty="0">
                <a:latin typeface="+mn-lt"/>
              </a:rPr>
              <a:t> Activities 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Professional Development &amp; Events</a:t>
            </a:r>
          </a:p>
          <a:p>
            <a:pPr lvl="1"/>
            <a:r>
              <a:rPr lang="en-US" dirty="0"/>
              <a:t>Delivered over 10 webinars, covering career development, CPD, digital health, AI, regulatory updates, and manufacturing innovation.</a:t>
            </a:r>
          </a:p>
          <a:p>
            <a:pPr lvl="1"/>
            <a:r>
              <a:rPr lang="en-US" dirty="0"/>
              <a:t>Collaborated with </a:t>
            </a:r>
            <a:r>
              <a:rPr lang="en-US" dirty="0" err="1"/>
              <a:t>Fastnet</a:t>
            </a:r>
            <a:r>
              <a:rPr lang="en-US" dirty="0"/>
              <a:t>, RCSI, EIPG and UCC on specialist topics and career insights.</a:t>
            </a:r>
          </a:p>
          <a:p>
            <a:pPr lvl="1"/>
            <a:r>
              <a:rPr lang="en-US" dirty="0"/>
              <a:t>Ran a highly successful 2024 Mentorship Programme with 26 mentees, supported by networking sessions, panel events, and career-focused workshops.</a:t>
            </a:r>
          </a:p>
          <a:p>
            <a:pPr lvl="2"/>
            <a:r>
              <a:rPr lang="en-US" dirty="0"/>
              <a:t>Programme continues to drive real career transitions - mentees successfully moving into roles across industry</a:t>
            </a:r>
          </a:p>
          <a:p>
            <a:endParaRPr lang="en-US" dirty="0"/>
          </a:p>
          <a:p>
            <a:r>
              <a:rPr lang="en-US" dirty="0"/>
              <a:t>Strategic Review &amp; </a:t>
            </a:r>
            <a:r>
              <a:rPr lang="en-US" dirty="0" err="1"/>
              <a:t>Organisational</a:t>
            </a:r>
            <a:r>
              <a:rPr lang="en-US" dirty="0"/>
              <a:t> Growth</a:t>
            </a:r>
          </a:p>
          <a:p>
            <a:pPr lvl="1"/>
            <a:r>
              <a:rPr lang="en-US" dirty="0"/>
              <a:t>Completed comprehensive strategic review, aligning with evolving member needs, leading to a refreshed mission and future-focused priorities.</a:t>
            </a:r>
          </a:p>
          <a:p>
            <a:pPr lvl="1"/>
            <a:r>
              <a:rPr lang="en-US" dirty="0"/>
              <a:t>Launched free membership campaign in 2024–2025 to stimulate active member engagement and support post-pandemic recovery.</a:t>
            </a:r>
          </a:p>
          <a:p>
            <a:endParaRPr lang="en-US" dirty="0"/>
          </a:p>
          <a:p>
            <a:r>
              <a:rPr lang="en-US" dirty="0"/>
              <a:t>Sectoral &amp; Educational Engagement</a:t>
            </a:r>
          </a:p>
          <a:p>
            <a:pPr lvl="1"/>
            <a:r>
              <a:rPr lang="en-US" dirty="0"/>
              <a:t>Actively supported the development of new MPharm </a:t>
            </a:r>
            <a:r>
              <a:rPr lang="en-US" dirty="0" err="1"/>
              <a:t>programmes</a:t>
            </a:r>
            <a:r>
              <a:rPr lang="en-US" dirty="0"/>
              <a:t> at three Irish universities, with committee members contributing on advisory groups.</a:t>
            </a:r>
          </a:p>
          <a:p>
            <a:pPr lvl="1"/>
            <a:r>
              <a:rPr lang="en-US" dirty="0"/>
              <a:t>Promoted APPEL placement hosting opportunities, strengthening industry-academia collaboration.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792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340022"/>
            <a:ext cx="10972800" cy="819911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My Association </a:t>
            </a:r>
            <a:r>
              <a:rPr lang="it-IT" sz="3200" b="1" dirty="0" err="1">
                <a:latin typeface="+mn-lt"/>
              </a:rPr>
              <a:t>Activity’s</a:t>
            </a:r>
            <a:r>
              <a:rPr lang="it-IT" sz="3200" b="1" dirty="0">
                <a:latin typeface="+mn-lt"/>
              </a:rPr>
              <a:t> Plans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7000"/>
            <a:ext cx="10972800" cy="4927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Strategic Plan Rollout</a:t>
            </a:r>
          </a:p>
          <a:p>
            <a:pPr lvl="1"/>
            <a:r>
              <a:rPr lang="en-US" dirty="0" err="1"/>
              <a:t>Finalise</a:t>
            </a:r>
            <a:r>
              <a:rPr lang="en-US" dirty="0"/>
              <a:t> and launch the refreshed strategy, aligning activities with evolving member needs and setting clear success goals.</a:t>
            </a:r>
          </a:p>
          <a:p>
            <a:pPr lvl="1"/>
            <a:r>
              <a:rPr lang="en-US" dirty="0"/>
              <a:t>Strengthen communication of member value and actively grow a diverse membership base.</a:t>
            </a:r>
          </a:p>
          <a:p>
            <a:r>
              <a:rPr lang="en-US" dirty="0"/>
              <a:t>Support for Expanding Pharmacy Education</a:t>
            </a:r>
          </a:p>
          <a:p>
            <a:pPr lvl="1"/>
            <a:r>
              <a:rPr lang="en-US" dirty="0"/>
              <a:t>Continue engaging with Ireland’s new MPharm </a:t>
            </a:r>
            <a:r>
              <a:rPr lang="en-US" dirty="0" err="1"/>
              <a:t>programmes</a:t>
            </a:r>
            <a:r>
              <a:rPr lang="en-US" dirty="0"/>
              <a:t>, offering advisory input, placements, and career talks.</a:t>
            </a:r>
          </a:p>
          <a:p>
            <a:pPr lvl="1"/>
            <a:r>
              <a:rPr lang="en-US" dirty="0"/>
              <a:t>Foster strong industry-academia connections to ensure graduates are workforce-ready.</a:t>
            </a:r>
          </a:p>
          <a:p>
            <a:r>
              <a:rPr lang="en-US" dirty="0"/>
              <a:t>Professional Growth &amp; Events</a:t>
            </a:r>
          </a:p>
          <a:p>
            <a:pPr lvl="1"/>
            <a:r>
              <a:rPr lang="en-US" dirty="0"/>
              <a:t>Expand targeted webinars, workshops, and networking for all career stages.</a:t>
            </a:r>
          </a:p>
          <a:p>
            <a:pPr lvl="1"/>
            <a:r>
              <a:rPr lang="en-US" dirty="0"/>
              <a:t>Grow the mentorship programme, adding structured support and reach.</a:t>
            </a:r>
          </a:p>
          <a:p>
            <a:pPr lvl="1"/>
            <a:r>
              <a:rPr lang="en-US" dirty="0"/>
              <a:t>Develop a two-year cycle of key events blending online and in-person activities for consistent, high-value member engagement.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98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" y="416222"/>
            <a:ext cx="10972800" cy="819911"/>
          </a:xfrm>
        </p:spPr>
        <p:txBody>
          <a:bodyPr>
            <a:normAutofit/>
          </a:bodyPr>
          <a:lstStyle/>
          <a:p>
            <a:r>
              <a:rPr lang="it-IT" sz="3200" b="1" dirty="0" err="1">
                <a:latin typeface="+mn-lt"/>
              </a:rPr>
              <a:t>What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appreciate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as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being</a:t>
            </a:r>
            <a:r>
              <a:rPr lang="it-IT" sz="3200" b="1" dirty="0">
                <a:latin typeface="+mn-lt"/>
              </a:rPr>
              <a:t> a </a:t>
            </a:r>
            <a:r>
              <a:rPr lang="it-IT" sz="3200" b="1" dirty="0" err="1">
                <a:latin typeface="+mn-lt"/>
              </a:rPr>
              <a:t>member</a:t>
            </a:r>
            <a:r>
              <a:rPr lang="it-IT" sz="3200" b="1" dirty="0">
                <a:latin typeface="+mn-lt"/>
              </a:rPr>
              <a:t> of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7000"/>
            <a:ext cx="10972800" cy="4927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Policy Influence</a:t>
            </a:r>
          </a:p>
          <a:p>
            <a:pPr lvl="1"/>
            <a:r>
              <a:rPr lang="en-US" dirty="0"/>
              <a:t>Valued opportunities to contribute to European-level policy consultations and regulatory dialogues, amplifying PIER’s voice on key issues.</a:t>
            </a:r>
          </a:p>
          <a:p>
            <a:endParaRPr lang="en-US" dirty="0"/>
          </a:p>
          <a:p>
            <a:r>
              <a:rPr lang="en-US" dirty="0"/>
              <a:t>Special Interest Groups (SIGs)</a:t>
            </a:r>
          </a:p>
          <a:p>
            <a:pPr lvl="1"/>
            <a:r>
              <a:rPr lang="en-US" dirty="0"/>
              <a:t>Access to SIGs on sustainability, artificial intelligence, and digital health, providing cutting-edge insights relevant to member priorities.</a:t>
            </a:r>
          </a:p>
          <a:p>
            <a:endParaRPr lang="en-US" dirty="0"/>
          </a:p>
          <a:p>
            <a:r>
              <a:rPr lang="en-US" dirty="0"/>
              <a:t>European Networking</a:t>
            </a:r>
          </a:p>
          <a:p>
            <a:pPr lvl="1"/>
            <a:r>
              <a:rPr lang="en-US" dirty="0"/>
              <a:t>A valuable platform for connecting with a pan-European network of industrial pharmacists, sharing knowledge and best practices.</a:t>
            </a:r>
          </a:p>
          <a:p>
            <a:endParaRPr lang="en-US" dirty="0"/>
          </a:p>
          <a:p>
            <a:r>
              <a:rPr lang="en-US" dirty="0"/>
              <a:t>Educational Contributions</a:t>
            </a:r>
          </a:p>
          <a:p>
            <a:pPr lvl="1"/>
            <a:r>
              <a:rPr lang="en-US" dirty="0"/>
              <a:t>Opportunities for PIER members to contribute to and benefit from EIPG webinars, workshops, and publications, raising professional visibility.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331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373890"/>
            <a:ext cx="10972800" cy="760644"/>
          </a:xfrm>
        </p:spPr>
        <p:txBody>
          <a:bodyPr>
            <a:normAutofit/>
          </a:bodyPr>
          <a:lstStyle/>
          <a:p>
            <a:r>
              <a:rPr lang="it-IT" sz="3200" b="1" dirty="0" err="1">
                <a:latin typeface="+mn-lt"/>
              </a:rPr>
              <a:t>What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would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need</a:t>
            </a:r>
            <a:r>
              <a:rPr lang="it-IT" sz="3200" b="1" dirty="0">
                <a:latin typeface="+mn-lt"/>
              </a:rPr>
              <a:t> more from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6999"/>
            <a:ext cx="10972800" cy="529963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Strengthen EIPG’s policy influence at the European level</a:t>
            </a:r>
          </a:p>
          <a:p>
            <a:pPr lvl="1"/>
            <a:r>
              <a:rPr lang="en-US" dirty="0"/>
              <a:t>Align advocacy activities with national member priorities - Ensure national voices are included in EU consultations</a:t>
            </a:r>
          </a:p>
          <a:p>
            <a:pPr lvl="1"/>
            <a:r>
              <a:rPr lang="en-US" dirty="0"/>
              <a:t>Provide regular, transparent updates on policy initiatives and their impact</a:t>
            </a:r>
          </a:p>
          <a:p>
            <a:endParaRPr lang="en-US" dirty="0"/>
          </a:p>
          <a:p>
            <a:r>
              <a:rPr lang="en-US" dirty="0"/>
              <a:t>Strengthen existing Special Interest Groups (SIGs)</a:t>
            </a:r>
          </a:p>
          <a:p>
            <a:pPr lvl="1"/>
            <a:r>
              <a:rPr lang="en-US" dirty="0"/>
              <a:t>Enhance coordination and leadership within current SIGs (e.g., sustainability, AI, digital health)</a:t>
            </a:r>
          </a:p>
          <a:p>
            <a:pPr lvl="1"/>
            <a:r>
              <a:rPr lang="en-US" dirty="0"/>
              <a:t>Ensure SIG outputs incorporate national-level input and address shared challenges – share this widely</a:t>
            </a:r>
          </a:p>
          <a:p>
            <a:endParaRPr lang="en-US" dirty="0"/>
          </a:p>
          <a:p>
            <a:r>
              <a:rPr lang="en-US" dirty="0"/>
              <a:t>Enhance networking opportunities across Europe</a:t>
            </a:r>
          </a:p>
          <a:p>
            <a:pPr lvl="1"/>
            <a:r>
              <a:rPr lang="en-US" dirty="0" err="1"/>
              <a:t>Organise</a:t>
            </a:r>
            <a:r>
              <a:rPr lang="en-US" dirty="0"/>
              <a:t> high-value pan-European events to connect industrial pharmacists</a:t>
            </a:r>
          </a:p>
          <a:p>
            <a:pPr lvl="1"/>
            <a:r>
              <a:rPr lang="en-US" dirty="0"/>
              <a:t>Facilitate peer-to-peer knowledge-sharing and cross-country best practice exchange</a:t>
            </a:r>
          </a:p>
          <a:p>
            <a:pPr lvl="1"/>
            <a:r>
              <a:rPr lang="en-US" dirty="0"/>
              <a:t>Support relationship-building to drive future collaborations and partnerships</a:t>
            </a:r>
          </a:p>
          <a:p>
            <a:endParaRPr lang="en-US" dirty="0"/>
          </a:p>
          <a:p>
            <a:r>
              <a:rPr lang="en-US" dirty="0"/>
              <a:t>Establish clear two-way communication channels</a:t>
            </a:r>
          </a:p>
          <a:p>
            <a:pPr lvl="1"/>
            <a:r>
              <a:rPr lang="en-US" dirty="0"/>
              <a:t>Create structured mechanisms (e.g., regular surveys, advisory forums) for national input</a:t>
            </a:r>
          </a:p>
          <a:p>
            <a:pPr lvl="1"/>
            <a:r>
              <a:rPr lang="en-US" dirty="0"/>
              <a:t>Provide consistent updates on EIPG activities, plans and progress – annual/ twice yearly update on activities for members</a:t>
            </a:r>
          </a:p>
          <a:p>
            <a:pPr lvl="1"/>
            <a:r>
              <a:rPr lang="en-US" dirty="0"/>
              <a:t>Ensure national </a:t>
            </a:r>
            <a:r>
              <a:rPr lang="en-US" dirty="0" err="1"/>
              <a:t>organisations</a:t>
            </a:r>
            <a:r>
              <a:rPr lang="en-US" dirty="0"/>
              <a:t> have meaningful opportunities to shape priorities and decisions</a:t>
            </a:r>
          </a:p>
          <a:p>
            <a:endParaRPr lang="en-US" dirty="0"/>
          </a:p>
          <a:p>
            <a:r>
              <a:rPr lang="en-US" dirty="0"/>
              <a:t>Focus on strategic alignment and visibility</a:t>
            </a:r>
          </a:p>
          <a:p>
            <a:pPr lvl="1"/>
            <a:r>
              <a:rPr lang="en-US" dirty="0" err="1"/>
              <a:t>Prioritise</a:t>
            </a:r>
            <a:r>
              <a:rPr lang="en-US" dirty="0"/>
              <a:t> initiatives aligned with national </a:t>
            </a:r>
            <a:r>
              <a:rPr lang="en-US" dirty="0" err="1"/>
              <a:t>organisations’</a:t>
            </a:r>
            <a:r>
              <a:rPr lang="en-US" dirty="0"/>
              <a:t> strategic goals</a:t>
            </a:r>
          </a:p>
          <a:p>
            <a:pPr lvl="1"/>
            <a:r>
              <a:rPr lang="en-US" dirty="0"/>
              <a:t>Increase visibility of national contributions in EIPG outputs, events, and communications</a:t>
            </a:r>
          </a:p>
          <a:p>
            <a:pPr lvl="1"/>
            <a:r>
              <a:rPr lang="en-US" dirty="0"/>
              <a:t>De-</a:t>
            </a:r>
            <a:r>
              <a:rPr lang="en-US" dirty="0" err="1"/>
              <a:t>emphasise</a:t>
            </a:r>
            <a:r>
              <a:rPr lang="en-US" dirty="0"/>
              <a:t> routine training as a core focus, placing emphasis instead on advocacy, networking, and shared impact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681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9acce1-9541-41f6-8da6-b4f95ddd646e">
      <Terms xmlns="http://schemas.microsoft.com/office/infopath/2007/PartnerControls"/>
    </lcf76f155ced4ddcb4097134ff3c332f>
    <TaxCatchAll xmlns="fdaa7a88-3021-4779-99f6-0d1545c48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A9DA002EAD148B893F206419CFA03" ma:contentTypeVersion="15" ma:contentTypeDescription="Create a new document." ma:contentTypeScope="" ma:versionID="f8be146b234c57f26fa5112b1c1dc584">
  <xsd:schema xmlns:xsd="http://www.w3.org/2001/XMLSchema" xmlns:xs="http://www.w3.org/2001/XMLSchema" xmlns:p="http://schemas.microsoft.com/office/2006/metadata/properties" xmlns:ns2="df9acce1-9541-41f6-8da6-b4f95ddd646e" xmlns:ns3="fdaa7a88-3021-4779-99f6-0d1545c48b50" targetNamespace="http://schemas.microsoft.com/office/2006/metadata/properties" ma:root="true" ma:fieldsID="7b2e4485df421437562a9269bac66910" ns2:_="" ns3:_="">
    <xsd:import namespace="df9acce1-9541-41f6-8da6-b4f95ddd646e"/>
    <xsd:import namespace="fdaa7a88-3021-4779-99f6-0d1545c48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acce1-9541-41f6-8da6-b4f95ddd64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33d3e9c-e49d-4214-b30c-437e853616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a7a88-3021-4779-99f6-0d1545c48b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58e99c5-93c3-4d18-9308-a4307b4c5d42}" ma:internalName="TaxCatchAll" ma:showField="CatchAllData" ma:web="fdaa7a88-3021-4779-99f6-0d1545c48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3A732-6020-4835-A980-F5C2B913CC27}">
  <ds:schemaRefs>
    <ds:schemaRef ds:uri="http://schemas.microsoft.com/office/2006/metadata/properties"/>
    <ds:schemaRef ds:uri="http://schemas.microsoft.com/office/infopath/2007/PartnerControls"/>
    <ds:schemaRef ds:uri="df9acce1-9541-41f6-8da6-b4f95ddd646e"/>
    <ds:schemaRef ds:uri="fdaa7a88-3021-4779-99f6-0d1545c48b50"/>
  </ds:schemaRefs>
</ds:datastoreItem>
</file>

<file path=customXml/itemProps2.xml><?xml version="1.0" encoding="utf-8"?>
<ds:datastoreItem xmlns:ds="http://schemas.openxmlformats.org/officeDocument/2006/customXml" ds:itemID="{19C8C7A9-B39A-4B72-890E-06ECB0EA82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2C6C7D-9DAB-4AAB-9BA2-8125681EE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acce1-9541-41f6-8da6-b4f95ddd646e"/>
    <ds:schemaRef ds:uri="fdaa7a88-3021-4779-99f6-0d1545c48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624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Presentazione standard di PowerPoint</vt:lpstr>
      <vt:lpstr>Association Insight &amp; Main Activities 2024</vt:lpstr>
      <vt:lpstr>My Association Activity’s Plans</vt:lpstr>
      <vt:lpstr>What we appreciate as being a member of EIPG</vt:lpstr>
      <vt:lpstr>What we would need more from EIPG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Piero Iamartino</dc:creator>
  <cp:lastModifiedBy>Piero Iamartino</cp:lastModifiedBy>
  <cp:revision>11</cp:revision>
  <dcterms:created xsi:type="dcterms:W3CDTF">2024-01-17T12:14:57Z</dcterms:created>
  <dcterms:modified xsi:type="dcterms:W3CDTF">2025-06-06T17:29:45Z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0x01010039CA9DA002EAD148B893F206419CFA03</vt:lpwstr>
  </property>
</Properties>
</file>