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304" r:id="rId6"/>
    <p:sldId id="305" r:id="rId7"/>
    <p:sldId id="306" r:id="rId8"/>
    <p:sldId id="307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7466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60958" indent="0" algn="r">
              <a:buNone/>
              <a:defRPr>
                <a:solidFill>
                  <a:schemeClr val="tx1"/>
                </a:solidFill>
              </a:defRPr>
            </a:lvl1pPr>
            <a:lvl2pPr marL="609585" indent="0" algn="ctr">
              <a:buNone/>
            </a:lvl2pPr>
            <a:lvl3pPr marL="1219170" indent="0" algn="ctr">
              <a:buNone/>
            </a:lvl3pPr>
            <a:lvl4pPr marL="1828754" indent="0" algn="ctr">
              <a:buNone/>
            </a:lvl4pPr>
            <a:lvl5pPr marL="2438339" indent="0" algn="ctr">
              <a:buNone/>
            </a:lvl5pPr>
            <a:lvl6pPr marL="3047924" indent="0" algn="ctr">
              <a:buNone/>
            </a:lvl6pPr>
            <a:lvl7pPr marL="3657509" indent="0" algn="ctr">
              <a:buNone/>
            </a:lvl7pPr>
            <a:lvl8pPr marL="4267093" indent="0" algn="ctr">
              <a:buNone/>
            </a:lvl8pPr>
            <a:lvl9pPr marL="4876678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0943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35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1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1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157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  <p:grpSp>
        <p:nvGrpSpPr>
          <p:cNvPr id="7" name="Group 7"/>
          <p:cNvGrpSpPr>
            <a:grpSpLocks noChangeAspect="1"/>
          </p:cNvGrpSpPr>
          <p:nvPr userDrawn="1"/>
        </p:nvGrpSpPr>
        <p:grpSpPr bwMode="auto">
          <a:xfrm>
            <a:off x="10608502" y="69122"/>
            <a:ext cx="1441449" cy="863601"/>
            <a:chOff x="5004048" y="476672"/>
            <a:chExt cx="1933178" cy="1159122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290759" y="763612"/>
              <a:ext cx="434327" cy="5767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GB" altLang="it-IT" sz="2400">
                <a:solidFill>
                  <a:srgbClr val="FFFFFF"/>
                </a:solidFill>
                <a:latin typeface="Constantia" pitchFamily="18" charset="0"/>
              </a:endParaRPr>
            </a:p>
          </p:txBody>
        </p:sp>
        <p:pic>
          <p:nvPicPr>
            <p:cNvPr id="9" name="Picture 2" descr="E:\Documents and Settings\Claude\My Documents\My Webs\eipgzheta\EIPG Images\EIPG Logo Reduced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4048" y="476672"/>
              <a:ext cx="1933178" cy="1159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33293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7466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933">
                <a:solidFill>
                  <a:schemeClr val="tx1"/>
                </a:solidFill>
              </a:defRPr>
            </a:lvl1pPr>
            <a:lvl2pPr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1256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3467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3467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495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32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667" b="1"/>
            </a:lvl2pPr>
            <a:lvl3pPr>
              <a:buNone/>
              <a:defRPr sz="2400" b="1"/>
            </a:lvl3pPr>
            <a:lvl4pPr>
              <a:buNone/>
              <a:defRPr sz="2133" b="1"/>
            </a:lvl4pPr>
            <a:lvl5pPr>
              <a:buNone/>
              <a:defRPr sz="2133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1859757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32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667" b="1"/>
            </a:lvl2pPr>
            <a:lvl3pPr>
              <a:buNone/>
              <a:defRPr sz="2400" b="1"/>
            </a:lvl3pPr>
            <a:lvl4pPr>
              <a:buNone/>
              <a:defRPr sz="2133" b="1"/>
            </a:lvl4pPr>
            <a:lvl5pPr>
              <a:buNone/>
              <a:defRPr sz="2133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933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514600"/>
            <a:ext cx="5389033" cy="3845720"/>
          </a:xfrm>
        </p:spPr>
        <p:txBody>
          <a:bodyPr tIns="0"/>
          <a:lstStyle>
            <a:lvl1pPr>
              <a:defRPr sz="2933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282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6667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725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24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1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3467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867"/>
            </a:lvl1pPr>
            <a:lvl2pPr indent="0" algn="l">
              <a:buNone/>
              <a:defRPr sz="1600"/>
            </a:lvl2pPr>
            <a:lvl3pPr indent="0" algn="l">
              <a:buNone/>
              <a:defRPr sz="1333"/>
            </a:lvl3pPr>
            <a:lvl4pPr indent="0" algn="l">
              <a:buNone/>
              <a:defRPr sz="1200"/>
            </a:lvl4pPr>
            <a:lvl5pPr indent="0" algn="l">
              <a:buNone/>
              <a:defRPr sz="12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3733"/>
            </a:lvl1pPr>
            <a:lvl2pPr>
              <a:defRPr sz="3467"/>
            </a:lvl2pPr>
            <a:lvl3pPr>
              <a:defRPr sz="3200"/>
            </a:lvl3pPr>
            <a:lvl4pPr>
              <a:defRPr sz="2667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32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6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667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333"/>
              </a:spcBef>
              <a:buFontTx/>
              <a:buNone/>
              <a:defRPr sz="1733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4267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anchor="t" compatLnSpc="1"/>
          <a:lstStyle/>
          <a:p>
            <a:pPr marL="0" algn="l" rtl="0" eaLnBrk="1" latinLnBrk="0" hangingPunct="1"/>
            <a:endParaRPr kumimoji="0" lang="en-US" sz="24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anchor="t" compatLnSpc="1"/>
          <a:lstStyle/>
          <a:p>
            <a:pPr marL="0" algn="l" rtl="0" eaLnBrk="1" latinLnBrk="0" hangingPunct="1"/>
            <a:endParaRPr kumimoji="0" lang="en-US" sz="24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9206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anchor="t" compatLnSpc="1"/>
          <a:lstStyle/>
          <a:p>
            <a:pPr marL="0" algn="l" rtl="0" eaLnBrk="1" latinLnBrk="0" hangingPunct="1"/>
            <a:endParaRPr kumimoji="0" lang="en-US" sz="24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2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anchor="t" compatLnSpc="1"/>
          <a:lstStyle/>
          <a:p>
            <a:pPr marL="0" algn="l" rtl="0" eaLnBrk="1" latinLnBrk="0" hangingPunct="1"/>
            <a:endParaRPr kumimoji="0" lang="en-US" sz="24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A934F2-D1B4-4411-93CD-A410E445B827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4487E9-3E7D-415D-A6DD-D06C7BA7E97A}" type="slidenum">
              <a:rPr lang="en-GB" smtClean="0"/>
              <a:t>‹N›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361344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6667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65751" indent="-365751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53419" indent="-32917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indent="-32917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584920" indent="-280409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1950671" indent="-280409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2316422" indent="-280409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56" indent="-243834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2133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6007" indent="-243834" algn="l" rtl="0" eaLnBrk="1" latinLnBrk="0" hangingPunct="1">
        <a:spcBef>
          <a:spcPct val="20000"/>
        </a:spcBef>
        <a:buClr>
          <a:schemeClr val="tx2"/>
        </a:buClr>
        <a:buChar char="•"/>
        <a:defRPr kumimoji="0"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3291758" indent="-243834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867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6"/>
          <p:cNvGrpSpPr>
            <a:grpSpLocks noChangeAspect="1"/>
          </p:cNvGrpSpPr>
          <p:nvPr/>
        </p:nvGrpSpPr>
        <p:grpSpPr bwMode="auto">
          <a:xfrm>
            <a:off x="10478429" y="0"/>
            <a:ext cx="1628906" cy="978422"/>
            <a:chOff x="1055370" y="104997"/>
            <a:chExt cx="3516630" cy="2111502"/>
          </a:xfrm>
        </p:grpSpPr>
        <p:sp>
          <p:nvSpPr>
            <p:cNvPr id="10" name="Rectangle 9"/>
            <p:cNvSpPr/>
            <p:nvPr/>
          </p:nvSpPr>
          <p:spPr>
            <a:xfrm>
              <a:off x="1404704" y="619486"/>
              <a:ext cx="1152802" cy="108252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170">
                <a:defRPr/>
              </a:pPr>
              <a:endParaRPr lang="en-US" sz="2400">
                <a:solidFill>
                  <a:prstClr val="white"/>
                </a:solidFill>
                <a:latin typeface="Constantia"/>
              </a:endParaRPr>
            </a:p>
          </p:txBody>
        </p:sp>
        <p:pic>
          <p:nvPicPr>
            <p:cNvPr id="11" name="Picture 2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5370" y="104997"/>
              <a:ext cx="3516630" cy="21115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F61AB55-7B71-4F25-BB73-C6D6CA73A14F}"/>
              </a:ext>
            </a:extLst>
          </p:cNvPr>
          <p:cNvSpPr txBox="1"/>
          <p:nvPr/>
        </p:nvSpPr>
        <p:spPr>
          <a:xfrm>
            <a:off x="2201333" y="978422"/>
            <a:ext cx="7069667" cy="20282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it-IT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Assembly 2025</a:t>
            </a:r>
            <a:br>
              <a:rPr lang="it-I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Madrid</a:t>
            </a:r>
            <a:r>
              <a:rPr lang="it-I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10 and 11 </a:t>
            </a:r>
            <a:r>
              <a:rPr lang="it-IT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</a:t>
            </a:r>
            <a:r>
              <a:rPr lang="it-I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2025</a:t>
            </a:r>
            <a:endParaRPr lang="it-IT" sz="40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CE0B080-15D7-4962-9D90-20261BC9C128}"/>
              </a:ext>
            </a:extLst>
          </p:cNvPr>
          <p:cNvSpPr txBox="1"/>
          <p:nvPr/>
        </p:nvSpPr>
        <p:spPr>
          <a:xfrm>
            <a:off x="3535681" y="3429000"/>
            <a:ext cx="4617719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Country Report and Position </a:t>
            </a:r>
          </a:p>
          <a:p>
            <a:pPr algn="ctr"/>
            <a:endParaRPr lang="it-IT" dirty="0"/>
          </a:p>
          <a:p>
            <a:pPr algn="ctr"/>
            <a:r>
              <a:rPr lang="it-IT" sz="2000" i="1" dirty="0"/>
              <a:t>Association :UPIP-VAPI (Belgium)</a:t>
            </a:r>
          </a:p>
          <a:p>
            <a:pPr algn="ctr"/>
            <a:r>
              <a:rPr lang="it-IT" sz="2000" i="1" dirty="0"/>
              <a:t>Delegate : Alexia Rensonnet</a:t>
            </a:r>
          </a:p>
        </p:txBody>
      </p:sp>
    </p:spTree>
    <p:extLst>
      <p:ext uri="{BB962C8B-B14F-4D97-AF65-F5344CB8AC3E}">
        <p14:creationId xmlns:p14="http://schemas.microsoft.com/office/powerpoint/2010/main" val="680577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08C9E2-122C-4A29-AF1B-251A886F7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467" y="238423"/>
            <a:ext cx="10972800" cy="802978"/>
          </a:xfrm>
        </p:spPr>
        <p:txBody>
          <a:bodyPr>
            <a:normAutofit/>
          </a:bodyPr>
          <a:lstStyle/>
          <a:p>
            <a:r>
              <a:rPr lang="it-IT" sz="3200" b="1" dirty="0">
                <a:latin typeface="+mn-lt"/>
              </a:rPr>
              <a:t>Association Insight &amp; </a:t>
            </a:r>
            <a:r>
              <a:rPr lang="it-IT" sz="3200" b="1" dirty="0" err="1">
                <a:latin typeface="+mn-lt"/>
              </a:rPr>
              <a:t>Main</a:t>
            </a:r>
            <a:r>
              <a:rPr lang="it-IT" sz="3200" b="1" dirty="0">
                <a:latin typeface="+mn-lt"/>
              </a:rPr>
              <a:t> Activities 2024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88D6D3-333F-4C03-B0AC-8BC3C58D8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20800"/>
            <a:ext cx="10972800" cy="5003800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Investment in a new website</a:t>
            </a:r>
          </a:p>
          <a:p>
            <a:r>
              <a:rPr lang="en-GB" dirty="0"/>
              <a:t>Conference "Challenges for the pharmacist in the industry today“ organized in the frame </a:t>
            </a:r>
            <a:r>
              <a:rPr lang="en-GB"/>
              <a:t>of GA</a:t>
            </a:r>
            <a:endParaRPr lang="it-IT" dirty="0"/>
          </a:p>
          <a:p>
            <a:r>
              <a:rPr lang="it-IT" dirty="0"/>
              <a:t>Several modules of QP academy organized (for example : QP and batch release)</a:t>
            </a:r>
          </a:p>
          <a:p>
            <a:r>
              <a:rPr lang="it-IT" dirty="0"/>
              <a:t>1 GDP training organized</a:t>
            </a:r>
          </a:p>
          <a:p>
            <a:r>
              <a:rPr lang="it-IT" dirty="0"/>
              <a:t>1 social event for members and family : old-timer motorbikes parade and lunch</a:t>
            </a:r>
          </a:p>
          <a:p>
            <a:r>
              <a:rPr lang="it-IT" dirty="0"/>
              <a:t> Participation to several students events</a:t>
            </a:r>
          </a:p>
          <a:p>
            <a:r>
              <a:rPr lang="it-IT" dirty="0"/>
              <a:t>2 board members selected for the new Federal Council of Pharmacists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7925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08C9E2-122C-4A29-AF1B-251A886F7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00" y="340022"/>
            <a:ext cx="10972800" cy="819911"/>
          </a:xfrm>
        </p:spPr>
        <p:txBody>
          <a:bodyPr>
            <a:normAutofit/>
          </a:bodyPr>
          <a:lstStyle/>
          <a:p>
            <a:r>
              <a:rPr lang="it-IT" sz="3200" b="1" dirty="0">
                <a:latin typeface="+mn-lt"/>
              </a:rPr>
              <a:t>My Association </a:t>
            </a:r>
            <a:r>
              <a:rPr lang="it-IT" sz="3200" b="1" dirty="0" err="1">
                <a:latin typeface="+mn-lt"/>
              </a:rPr>
              <a:t>Activity’s</a:t>
            </a:r>
            <a:r>
              <a:rPr lang="it-IT" sz="3200" b="1" dirty="0">
                <a:latin typeface="+mn-lt"/>
              </a:rPr>
              <a:t> Plans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88D6D3-333F-4C03-B0AC-8BC3C58D8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97000"/>
            <a:ext cx="10972800" cy="492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For 2025 :</a:t>
            </a:r>
          </a:p>
          <a:p>
            <a:r>
              <a:rPr lang="it-IT" sz="2400" dirty="0"/>
              <a:t>A conference organized in the frame of general assembly about shortages in presence of BE medicines agency representatives, the association of pharmaceutical industry (pharma.be), EIPG and a start-up active in clinical trials.</a:t>
            </a:r>
          </a:p>
          <a:p>
            <a:r>
              <a:rPr lang="it-IT" sz="2400" dirty="0"/>
              <a:t>2 GDP trainings : 1 in June, 1 in December (basics and expert)</a:t>
            </a:r>
          </a:p>
          <a:p>
            <a:r>
              <a:rPr lang="it-IT" sz="2400" dirty="0"/>
              <a:t>2-3 GMP academy sessions</a:t>
            </a:r>
          </a:p>
          <a:p>
            <a:r>
              <a:rPr lang="it-IT" sz="2400" dirty="0"/>
              <a:t>A new website launched in February </a:t>
            </a:r>
          </a:p>
          <a:p>
            <a:r>
              <a:rPr lang="it-IT" sz="2400" dirty="0"/>
              <a:t>Presence of board members during students events at the universities</a:t>
            </a:r>
          </a:p>
          <a:p>
            <a:r>
              <a:rPr lang="it-IT" sz="2400" dirty="0"/>
              <a:t>1 social event for the members and their family</a:t>
            </a:r>
          </a:p>
          <a:p>
            <a:r>
              <a:rPr lang="it-IT" sz="2400" dirty="0"/>
              <a:t>Participation to the pharmacist’s ball</a:t>
            </a:r>
          </a:p>
        </p:txBody>
      </p:sp>
    </p:spTree>
    <p:extLst>
      <p:ext uri="{BB962C8B-B14F-4D97-AF65-F5344CB8AC3E}">
        <p14:creationId xmlns:p14="http://schemas.microsoft.com/office/powerpoint/2010/main" val="634986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08C9E2-122C-4A29-AF1B-251A886F7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067" y="416222"/>
            <a:ext cx="10972800" cy="819911"/>
          </a:xfrm>
        </p:spPr>
        <p:txBody>
          <a:bodyPr>
            <a:normAutofit/>
          </a:bodyPr>
          <a:lstStyle/>
          <a:p>
            <a:r>
              <a:rPr lang="it-IT" sz="3200" b="1" dirty="0" err="1">
                <a:latin typeface="+mn-lt"/>
              </a:rPr>
              <a:t>What</a:t>
            </a:r>
            <a:r>
              <a:rPr lang="it-IT" sz="3200" b="1" dirty="0">
                <a:latin typeface="+mn-lt"/>
              </a:rPr>
              <a:t> </a:t>
            </a:r>
            <a:r>
              <a:rPr lang="it-IT" sz="3200" b="1" dirty="0" err="1">
                <a:latin typeface="+mn-lt"/>
              </a:rPr>
              <a:t>we</a:t>
            </a:r>
            <a:r>
              <a:rPr lang="it-IT" sz="3200" b="1" dirty="0">
                <a:latin typeface="+mn-lt"/>
              </a:rPr>
              <a:t> </a:t>
            </a:r>
            <a:r>
              <a:rPr lang="it-IT" sz="3200" b="1" dirty="0" err="1">
                <a:latin typeface="+mn-lt"/>
              </a:rPr>
              <a:t>appreciate</a:t>
            </a:r>
            <a:r>
              <a:rPr lang="it-IT" sz="3200" b="1" dirty="0">
                <a:latin typeface="+mn-lt"/>
              </a:rPr>
              <a:t> </a:t>
            </a:r>
            <a:r>
              <a:rPr lang="it-IT" sz="3200" b="1" dirty="0" err="1">
                <a:latin typeface="+mn-lt"/>
              </a:rPr>
              <a:t>as</a:t>
            </a:r>
            <a:r>
              <a:rPr lang="it-IT" sz="3200" b="1" dirty="0">
                <a:latin typeface="+mn-lt"/>
              </a:rPr>
              <a:t> </a:t>
            </a:r>
            <a:r>
              <a:rPr lang="it-IT" sz="3200" b="1" dirty="0" err="1">
                <a:latin typeface="+mn-lt"/>
              </a:rPr>
              <a:t>being</a:t>
            </a:r>
            <a:r>
              <a:rPr lang="it-IT" sz="3200" b="1" dirty="0">
                <a:latin typeface="+mn-lt"/>
              </a:rPr>
              <a:t> a </a:t>
            </a:r>
            <a:r>
              <a:rPr lang="it-IT" sz="3200" b="1" dirty="0" err="1">
                <a:latin typeface="+mn-lt"/>
              </a:rPr>
              <a:t>member</a:t>
            </a:r>
            <a:r>
              <a:rPr lang="it-IT" sz="3200" b="1" dirty="0">
                <a:latin typeface="+mn-lt"/>
              </a:rPr>
              <a:t> of EIPG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88D6D3-333F-4C03-B0AC-8BC3C58D8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97000"/>
            <a:ext cx="10972800" cy="4927600"/>
          </a:xfrm>
        </p:spPr>
        <p:txBody>
          <a:bodyPr/>
          <a:lstStyle/>
          <a:p>
            <a:r>
              <a:rPr lang="it-IT" dirty="0"/>
              <a:t>To be represented by EIPG at EU level</a:t>
            </a:r>
          </a:p>
          <a:p>
            <a:r>
              <a:rPr lang="it-IT" dirty="0"/>
              <a:t>A link with the other EU countries</a:t>
            </a:r>
          </a:p>
          <a:p>
            <a:r>
              <a:rPr lang="it-IT" dirty="0"/>
              <a:t>To provide free access to high quality webinars to our members</a:t>
            </a:r>
          </a:p>
          <a:p>
            <a:r>
              <a:rPr lang="it-IT" dirty="0"/>
              <a:t>To provide newsletter to our members</a:t>
            </a:r>
          </a:p>
        </p:txBody>
      </p:sp>
    </p:spTree>
    <p:extLst>
      <p:ext uri="{BB962C8B-B14F-4D97-AF65-F5344CB8AC3E}">
        <p14:creationId xmlns:p14="http://schemas.microsoft.com/office/powerpoint/2010/main" val="2153315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08C9E2-122C-4A29-AF1B-251A886F7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867" y="373890"/>
            <a:ext cx="10972800" cy="760644"/>
          </a:xfrm>
        </p:spPr>
        <p:txBody>
          <a:bodyPr>
            <a:normAutofit/>
          </a:bodyPr>
          <a:lstStyle/>
          <a:p>
            <a:r>
              <a:rPr lang="it-IT" sz="3200" b="1" dirty="0" err="1">
                <a:latin typeface="+mn-lt"/>
              </a:rPr>
              <a:t>What</a:t>
            </a:r>
            <a:r>
              <a:rPr lang="it-IT" sz="3200" b="1" dirty="0">
                <a:latin typeface="+mn-lt"/>
              </a:rPr>
              <a:t> </a:t>
            </a:r>
            <a:r>
              <a:rPr lang="it-IT" sz="3200" b="1" dirty="0" err="1">
                <a:latin typeface="+mn-lt"/>
              </a:rPr>
              <a:t>we</a:t>
            </a:r>
            <a:r>
              <a:rPr lang="it-IT" sz="3200" b="1" dirty="0">
                <a:latin typeface="+mn-lt"/>
              </a:rPr>
              <a:t> </a:t>
            </a:r>
            <a:r>
              <a:rPr lang="it-IT" sz="3200" b="1" dirty="0" err="1">
                <a:latin typeface="+mn-lt"/>
              </a:rPr>
              <a:t>would</a:t>
            </a:r>
            <a:r>
              <a:rPr lang="it-IT" sz="3200" b="1" dirty="0">
                <a:latin typeface="+mn-lt"/>
              </a:rPr>
              <a:t> </a:t>
            </a:r>
            <a:r>
              <a:rPr lang="it-IT" sz="3200" b="1" dirty="0" err="1">
                <a:latin typeface="+mn-lt"/>
              </a:rPr>
              <a:t>need</a:t>
            </a:r>
            <a:r>
              <a:rPr lang="it-IT" sz="3200" b="1" dirty="0">
                <a:latin typeface="+mn-lt"/>
              </a:rPr>
              <a:t> more from EIPG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88D6D3-333F-4C03-B0AC-8BC3C58D8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97000"/>
            <a:ext cx="10972800" cy="4927600"/>
          </a:xfrm>
        </p:spPr>
        <p:txBody>
          <a:bodyPr/>
          <a:lstStyle/>
          <a:p>
            <a:r>
              <a:rPr lang="it-IT" dirty="0"/>
              <a:t>A more modern communication approach (website outdated and not visible on Google)</a:t>
            </a:r>
          </a:p>
          <a:p>
            <a:r>
              <a:rPr lang="it-IT" dirty="0"/>
              <a:t>A better presence on social media</a:t>
            </a:r>
          </a:p>
          <a:p>
            <a:r>
              <a:rPr lang="it-IT" dirty="0"/>
              <a:t>An easiest access to live webinars/records and automatic reminders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68198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f9acce1-9541-41f6-8da6-b4f95ddd646e">
      <Terms xmlns="http://schemas.microsoft.com/office/infopath/2007/PartnerControls"/>
    </lcf76f155ced4ddcb4097134ff3c332f>
    <TaxCatchAll xmlns="fdaa7a88-3021-4779-99f6-0d1545c48b5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CA9DA002EAD148B893F206419CFA03" ma:contentTypeVersion="15" ma:contentTypeDescription="Create a new document." ma:contentTypeScope="" ma:versionID="f8be146b234c57f26fa5112b1c1dc584">
  <xsd:schema xmlns:xsd="http://www.w3.org/2001/XMLSchema" xmlns:xs="http://www.w3.org/2001/XMLSchema" xmlns:p="http://schemas.microsoft.com/office/2006/metadata/properties" xmlns:ns2="df9acce1-9541-41f6-8da6-b4f95ddd646e" xmlns:ns3="fdaa7a88-3021-4779-99f6-0d1545c48b50" targetNamespace="http://schemas.microsoft.com/office/2006/metadata/properties" ma:root="true" ma:fieldsID="7b2e4485df421437562a9269bac66910" ns2:_="" ns3:_="">
    <xsd:import namespace="df9acce1-9541-41f6-8da6-b4f95ddd646e"/>
    <xsd:import namespace="fdaa7a88-3021-4779-99f6-0d1545c48b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9acce1-9541-41f6-8da6-b4f95ddd64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33d3e9c-e49d-4214-b30c-437e853616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aa7a88-3021-4779-99f6-0d1545c48b5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c58e99c5-93c3-4d18-9308-a4307b4c5d42}" ma:internalName="TaxCatchAll" ma:showField="CatchAllData" ma:web="fdaa7a88-3021-4779-99f6-0d1545c48b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821A7B-3FBC-42A8-AB34-0774651DB26C}">
  <ds:schemaRefs>
    <ds:schemaRef ds:uri="http://schemas.microsoft.com/office/2006/metadata/properties"/>
    <ds:schemaRef ds:uri="http://schemas.microsoft.com/office/infopath/2007/PartnerControls"/>
    <ds:schemaRef ds:uri="df9acce1-9541-41f6-8da6-b4f95ddd646e"/>
    <ds:schemaRef ds:uri="fdaa7a88-3021-4779-99f6-0d1545c48b50"/>
  </ds:schemaRefs>
</ds:datastoreItem>
</file>

<file path=customXml/itemProps2.xml><?xml version="1.0" encoding="utf-8"?>
<ds:datastoreItem xmlns:ds="http://schemas.openxmlformats.org/officeDocument/2006/customXml" ds:itemID="{67F1ADF9-90A1-4007-80F1-DC428A1901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025E6C-46CE-4324-850B-5623A5F4E7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9acce1-9541-41f6-8da6-b4f95ddd646e"/>
    <ds:schemaRef ds:uri="fdaa7a88-3021-4779-99f6-0d1545c48b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276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Calibri</vt:lpstr>
      <vt:lpstr>Constantia</vt:lpstr>
      <vt:lpstr>Wingdings 2</vt:lpstr>
      <vt:lpstr>Flow</vt:lpstr>
      <vt:lpstr>Presentazione standard di PowerPoint</vt:lpstr>
      <vt:lpstr>Association Insight &amp; Main Activities 2024</vt:lpstr>
      <vt:lpstr>My Association Activity’s Plans</vt:lpstr>
      <vt:lpstr>What we appreciate as being a member of EIPG</vt:lpstr>
      <vt:lpstr>What we would need more from EIPG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Piero Iamartino</dc:creator>
  <cp:lastModifiedBy>Piero Iamartino</cp:lastModifiedBy>
  <cp:revision>11</cp:revision>
  <dcterms:created xsi:type="dcterms:W3CDTF">2024-01-17T12:14:57Z</dcterms:created>
  <dcterms:modified xsi:type="dcterms:W3CDTF">2025-06-06T17:23:12Z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0x01010039CA9DA002EAD148B893F206419CFA03</vt:lpwstr>
  </property>
</Properties>
</file>